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  <p:sldMasterId id="2147483709" r:id="rId3"/>
  </p:sldMasterIdLst>
  <p:notesMasterIdLst>
    <p:notesMasterId r:id="rId19"/>
  </p:notesMasterIdLst>
  <p:handoutMasterIdLst>
    <p:handoutMasterId r:id="rId20"/>
  </p:handoutMasterIdLst>
  <p:sldIdLst>
    <p:sldId id="401" r:id="rId4"/>
    <p:sldId id="463" r:id="rId5"/>
    <p:sldId id="499" r:id="rId6"/>
    <p:sldId id="465" r:id="rId7"/>
    <p:sldId id="479" r:id="rId8"/>
    <p:sldId id="495" r:id="rId9"/>
    <p:sldId id="511" r:id="rId10"/>
    <p:sldId id="512" r:id="rId11"/>
    <p:sldId id="513" r:id="rId12"/>
    <p:sldId id="514" r:id="rId13"/>
    <p:sldId id="498" r:id="rId14"/>
    <p:sldId id="503" r:id="rId15"/>
    <p:sldId id="504" r:id="rId16"/>
    <p:sldId id="507" r:id="rId17"/>
    <p:sldId id="33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D35C8D-8890-482E-B3DB-FA40B4C4AE84}">
          <p14:sldIdLst>
            <p14:sldId id="401"/>
            <p14:sldId id="463"/>
            <p14:sldId id="499"/>
            <p14:sldId id="465"/>
            <p14:sldId id="479"/>
            <p14:sldId id="495"/>
            <p14:sldId id="511"/>
            <p14:sldId id="512"/>
            <p14:sldId id="513"/>
            <p14:sldId id="514"/>
            <p14:sldId id="498"/>
            <p14:sldId id="503"/>
            <p14:sldId id="504"/>
            <p14:sldId id="507"/>
            <p14:sldId id="3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A2B0E"/>
    <a:srgbClr val="CC3300"/>
    <a:srgbClr val="FFFFCC"/>
    <a:srgbClr val="FFFFE1"/>
    <a:srgbClr val="E0A7E1"/>
    <a:srgbClr val="CC70CE"/>
    <a:srgbClr val="9F7935"/>
    <a:srgbClr val="B11743"/>
    <a:srgbClr val="D7E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Страховая</a:t>
            </a:r>
            <a:r>
              <a:rPr lang="ru-RU" b="1" baseline="0" dirty="0">
                <a:solidFill>
                  <a:schemeClr val="tx2"/>
                </a:solidFill>
              </a:rPr>
              <a:t> премия, млрд. руб.</a:t>
            </a:r>
            <a:endParaRPr lang="ru-RU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мес. 2019</c:v>
                </c:pt>
                <c:pt idx="1">
                  <c:v>5 мес.2020</c:v>
                </c:pt>
              </c:strCache>
            </c:strRef>
          </c:cat>
          <c:val>
            <c:numRef>
              <c:f>Лист1!$B$2:$B$3</c:f>
              <c:numCache>
                <c:formatCode>_-* #,##0.00_р_._-;\-* #,##0.00_р_._-;_-* "-"??_р_._-;_-@_-</c:formatCode>
                <c:ptCount val="2"/>
                <c:pt idx="0">
                  <c:v>0.69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4-4D22-9CEE-DB55D908DA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мес. 2019</c:v>
                </c:pt>
                <c:pt idx="1">
                  <c:v>5 мес.2020</c:v>
                </c:pt>
              </c:strCache>
            </c:strRef>
          </c:cat>
          <c:val>
            <c:numRef>
              <c:f>Лист1!$C$2:$C$3</c:f>
              <c:numCache>
                <c:formatCode>_-* #,##0.00_р_._-;\-* #,##0.00_р_._-;_-* "-"??_р_._-;_-@_-</c:formatCode>
                <c:ptCount val="2"/>
                <c:pt idx="0">
                  <c:v>1.35</c:v>
                </c:pt>
                <c:pt idx="1">
                  <c:v>1.86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E4-4D22-9CEE-DB55D908D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04179584"/>
        <c:axId val="10418112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104788335084014"/>
                  <c:y val="-7.8223120711455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E4-4D22-9CEE-DB55D908DAD1}"/>
                </c:ext>
              </c:extLst>
            </c:dLbl>
            <c:dLbl>
              <c:idx val="1"/>
              <c:layout>
                <c:manualLayout>
                  <c:x val="-8.9488476929284244E-2"/>
                  <c:y val="-6.86520942117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4-4D22-9CEE-DB55D908D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мес. 2019</c:v>
                </c:pt>
                <c:pt idx="1">
                  <c:v>5 мес.2020</c:v>
                </c:pt>
              </c:strCache>
            </c:strRef>
          </c:cat>
          <c:val>
            <c:numRef>
              <c:f>Лист1!$D$2:$D$3</c:f>
              <c:numCache>
                <c:formatCode>_-* #,##0.00_р_._-;\-* #,##0.00_р_._-;_-* "-"??_р_._-;_-@_-</c:formatCode>
                <c:ptCount val="2"/>
                <c:pt idx="0">
                  <c:v>2.33</c:v>
                </c:pt>
                <c:pt idx="1">
                  <c:v>2.96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3E4-4D22-9CEE-DB55D908D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79584"/>
        <c:axId val="104181120"/>
      </c:lineChart>
      <c:catAx>
        <c:axId val="1041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81120"/>
        <c:crosses val="autoZero"/>
        <c:auto val="1"/>
        <c:lblAlgn val="ctr"/>
        <c:lblOffset val="100"/>
        <c:noMultiLvlLbl val="0"/>
      </c:catAx>
      <c:valAx>
        <c:axId val="104181120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none"/>
        <c:minorTickMark val="none"/>
        <c:tickLblPos val="nextTo"/>
        <c:crossAx val="1041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Охват посевов</a:t>
            </a:r>
            <a:r>
              <a:rPr lang="ru-RU" sz="1600" b="1" baseline="0" dirty="0">
                <a:solidFill>
                  <a:schemeClr val="tx2"/>
                </a:solidFill>
              </a:rPr>
              <a:t> </a:t>
            </a:r>
          </a:p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b="1" baseline="0" dirty="0">
                <a:solidFill>
                  <a:schemeClr val="tx2"/>
                </a:solidFill>
              </a:rPr>
              <a:t>и поголовья</a:t>
            </a:r>
            <a:endParaRPr lang="ru-RU" sz="16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615206709033332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25416292543295E-2"/>
          <c:y val="5.7847408489003858E-3"/>
          <c:w val="0.9059547244094488"/>
          <c:h val="0.6992994586614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Застраховано посевов, млн. га</c:v>
                </c:pt>
                <c:pt idx="1">
                  <c:v>Застрахованно животных, млн. усл. голов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62-46BA-9F7F-2853BA7F80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м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Застраховано посевов, млн. га</c:v>
                </c:pt>
                <c:pt idx="1">
                  <c:v>Застрахованно животных, млн. усл. голов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3.4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62-46BA-9F7F-2853BA7F8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41408"/>
        <c:axId val="104251392"/>
      </c:barChart>
      <c:catAx>
        <c:axId val="1042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51392"/>
        <c:crosses val="autoZero"/>
        <c:auto val="1"/>
        <c:lblAlgn val="ctr"/>
        <c:lblOffset val="100"/>
        <c:noMultiLvlLbl val="0"/>
      </c:catAx>
      <c:valAx>
        <c:axId val="10425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2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Застрахованная </a:t>
            </a:r>
            <a:r>
              <a:rPr lang="ru-RU" sz="1600" b="1" i="0" u="none" strike="noStrike" kern="1200" spc="0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площадь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на 1 августа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Застрахованная площадь на 1 августа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Озимые</c:v>
                </c:pt>
                <c:pt idx="1">
                  <c:v>Яровые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187.7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4-4271-9DC7-F48821A9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</c:v>
                </c:pt>
                <c:pt idx="1">
                  <c:v>Горчица</c:v>
                </c:pt>
                <c:pt idx="2">
                  <c:v>Пшеница яровая</c:v>
                </c:pt>
                <c:pt idx="3">
                  <c:v>Морковь столовая</c:v>
                </c:pt>
                <c:pt idx="4">
                  <c:v>Ямень яровой</c:v>
                </c:pt>
                <c:pt idx="5">
                  <c:v>Пшеница озимая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5.0607503242700497E-2</c:v>
                </c:pt>
                <c:pt idx="1">
                  <c:v>1.6E-2</c:v>
                </c:pt>
                <c:pt idx="2">
                  <c:v>1.9E-2</c:v>
                </c:pt>
                <c:pt idx="3">
                  <c:v>0.16195125354742801</c:v>
                </c:pt>
                <c:pt idx="4">
                  <c:v>0.17699999999999999</c:v>
                </c:pt>
                <c:pt idx="5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5D-425D-9860-FE7FF28ED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97824"/>
        <c:axId val="106832640"/>
      </c:barChart>
      <c:catAx>
        <c:axId val="104397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06832640"/>
        <c:crosses val="autoZero"/>
        <c:auto val="1"/>
        <c:lblAlgn val="ctr"/>
        <c:lblOffset val="100"/>
        <c:noMultiLvlLbl val="0"/>
      </c:catAx>
      <c:valAx>
        <c:axId val="10683264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43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0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8F-4244-8DB8-E06180228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Сильный ветер</c:v>
                </c:pt>
                <c:pt idx="1">
                  <c:v>Градобитие</c:v>
                </c:pt>
                <c:pt idx="2">
                  <c:v>Атмосферная засуха</c:v>
                </c:pt>
                <c:pt idx="3">
                  <c:v>Почвенная засуха</c:v>
                </c:pt>
                <c:pt idx="4">
                  <c:v>Суховей</c:v>
                </c:pt>
                <c:pt idx="5">
                  <c:v>Вымерзание</c:v>
                </c:pt>
              </c:strCache>
            </c:strRef>
          </c:cat>
          <c:val>
            <c:numRef>
              <c:f>Лист1!$B$2:$B$7</c:f>
              <c:numCache>
                <c:formatCode>_-* #,##0.0\ _₽_-;\-* #,##0.0\ _₽_-;_-* "-"??\ _₽_-;_-@_-</c:formatCode>
                <c:ptCount val="6"/>
                <c:pt idx="0">
                  <c:v>0.5</c:v>
                </c:pt>
                <c:pt idx="1">
                  <c:v>3.4</c:v>
                </c:pt>
                <c:pt idx="2">
                  <c:v>3.6</c:v>
                </c:pt>
                <c:pt idx="3">
                  <c:v>20.9</c:v>
                </c:pt>
                <c:pt idx="4">
                  <c:v>35.1</c:v>
                </c:pt>
                <c:pt idx="5">
                  <c:v>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8F-4244-8DB8-E06180228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35296"/>
        <c:axId val="41736832"/>
      </c:barChart>
      <c:catAx>
        <c:axId val="41735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41736832"/>
        <c:crosses val="autoZero"/>
        <c:auto val="1"/>
        <c:lblAlgn val="ctr"/>
        <c:lblOffset val="100"/>
        <c:noMultiLvlLbl val="0"/>
      </c:catAx>
      <c:valAx>
        <c:axId val="417368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_-* #,##0.0\ _₽_-;\-* #,##0.0\ _₽_-;_-* &quot;-&quot;??\ _₽_-;_-@_-" sourceLinked="1"/>
        <c:majorTickMark val="out"/>
        <c:minorTickMark val="none"/>
        <c:tickLblPos val="nextTo"/>
        <c:crossAx val="4173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1F776-577D-48C3-B10B-8F1A23DA5D19}" type="doc">
      <dgm:prSet loTypeId="urn:microsoft.com/office/officeart/2005/8/layout/rings+Icon" loCatId="officeonlin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B98FBC8-62CB-4505-A098-25AAE7B4E6A4}">
      <dgm:prSet custT="1"/>
      <dgm:spPr/>
      <dgm:t>
        <a:bodyPr/>
        <a:lstStyle/>
        <a:p>
          <a:pPr rtl="0"/>
          <a:r>
            <a:rPr lang="ru-RU" sz="1800" dirty="0">
              <a:solidFill>
                <a:srgbClr val="002060"/>
              </a:solidFill>
            </a:rPr>
            <a:t>НСА создано </a:t>
          </a:r>
          <a:r>
            <a:rPr lang="ru-RU" sz="1800" dirty="0">
              <a:solidFill>
                <a:schemeClr val="tx2"/>
              </a:solidFill>
            </a:rPr>
            <a:t/>
          </a:r>
          <a:br>
            <a:rPr lang="ru-RU" sz="1800" dirty="0">
              <a:solidFill>
                <a:schemeClr val="tx2"/>
              </a:solidFill>
            </a:rPr>
          </a:br>
          <a:r>
            <a:rPr lang="ru-RU" sz="1800" dirty="0">
              <a:solidFill>
                <a:srgbClr val="002060"/>
              </a:solidFill>
            </a:rPr>
            <a:t>в</a:t>
          </a:r>
          <a:r>
            <a:rPr lang="ru-RU" sz="1800" dirty="0">
              <a:solidFill>
                <a:schemeClr val="tx2"/>
              </a:solidFill>
            </a:rPr>
            <a:t> </a:t>
          </a:r>
          <a:r>
            <a:rPr lang="en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2007</a:t>
          </a:r>
          <a:endParaRPr lang="ru-RU" sz="1800" kern="1200" dirty="0"/>
        </a:p>
      </dgm:t>
    </dgm:pt>
    <dgm:pt modelId="{94FC0861-3BFB-464F-A66A-DC879D792C8C}" type="parTrans" cxnId="{81FFA3F3-2D5B-4FCD-8121-456D009DA52D}">
      <dgm:prSet/>
      <dgm:spPr/>
      <dgm:t>
        <a:bodyPr/>
        <a:lstStyle/>
        <a:p>
          <a:endParaRPr lang="ru-RU" sz="1800"/>
        </a:p>
      </dgm:t>
    </dgm:pt>
    <dgm:pt modelId="{299AE99C-2B61-4F5E-887E-F57295B58E0F}" type="sibTrans" cxnId="{81FFA3F3-2D5B-4FCD-8121-456D009DA52D}">
      <dgm:prSet/>
      <dgm:spPr/>
      <dgm:t>
        <a:bodyPr/>
        <a:lstStyle/>
        <a:p>
          <a:endParaRPr lang="ru-RU" sz="1800"/>
        </a:p>
      </dgm:t>
    </dgm:pt>
    <dgm:pt modelId="{8221F092-FC3F-484B-AD0A-6EF11676A661}">
      <dgm:prSet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</a:rPr>
            <a:t/>
          </a:r>
          <a:br>
            <a:rPr lang="ru-RU" sz="1400" dirty="0">
              <a:solidFill>
                <a:schemeClr val="tx2"/>
              </a:solidFill>
            </a:rPr>
          </a:br>
          <a:r>
            <a:rPr lang="ru-RU" sz="1800" dirty="0">
              <a:solidFill>
                <a:srgbClr val="002060"/>
              </a:solidFill>
            </a:rPr>
            <a:t>С</a:t>
          </a:r>
          <a:r>
            <a:rPr lang="en-US" sz="1400" dirty="0">
              <a:solidFill>
                <a:schemeClr val="tx2"/>
              </a:solidFill>
            </a:rPr>
            <a:t> </a:t>
          </a:r>
          <a:r>
            <a:rPr lang="en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2014</a:t>
          </a:r>
          <a:r>
            <a:rPr lang="ru-RU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rgbClr val="002060"/>
              </a:solidFill>
            </a:rPr>
            <a:t>является членом Международной ассоциации страховщиков с/х рисков (</a:t>
          </a:r>
          <a:r>
            <a:rPr lang="en-US" sz="1800" dirty="0">
              <a:solidFill>
                <a:srgbClr val="002060"/>
              </a:solidFill>
            </a:rPr>
            <a:t>AIAG</a:t>
          </a:r>
          <a:r>
            <a:rPr lang="ru-RU" sz="1800" dirty="0">
              <a:solidFill>
                <a:srgbClr val="002060"/>
              </a:solidFill>
            </a:rPr>
            <a:t>)</a:t>
          </a:r>
          <a:endParaRPr lang="en-US" sz="1800" dirty="0">
            <a:solidFill>
              <a:srgbClr val="002060"/>
            </a:solidFill>
          </a:endParaRPr>
        </a:p>
      </dgm:t>
    </dgm:pt>
    <dgm:pt modelId="{4B19AEA9-5DB5-4A9F-B5A7-8D664B09EE59}" type="parTrans" cxnId="{B4B914AC-8C0B-49EF-B519-E535B3458298}">
      <dgm:prSet/>
      <dgm:spPr/>
      <dgm:t>
        <a:bodyPr/>
        <a:lstStyle/>
        <a:p>
          <a:endParaRPr lang="ru-RU" sz="1800"/>
        </a:p>
      </dgm:t>
    </dgm:pt>
    <dgm:pt modelId="{B32F4EE9-2D82-4120-B9C0-B48DCB8E3EB3}" type="sibTrans" cxnId="{B4B914AC-8C0B-49EF-B519-E535B3458298}">
      <dgm:prSet/>
      <dgm:spPr/>
      <dgm:t>
        <a:bodyPr/>
        <a:lstStyle/>
        <a:p>
          <a:endParaRPr lang="ru-RU" sz="1800"/>
        </a:p>
      </dgm:t>
    </dgm:pt>
    <dgm:pt modelId="{91563E2F-CE87-46C9-9C95-CAE1C089227A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С</a:t>
          </a:r>
          <a:r>
            <a:rPr lang="en-US" sz="1800" dirty="0">
              <a:solidFill>
                <a:schemeClr val="tx2"/>
              </a:solidFill>
            </a:rPr>
            <a:t> </a:t>
          </a:r>
          <a:r>
            <a:rPr lang="en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2012</a:t>
          </a:r>
          <a:r>
            <a:rPr lang="ru-RU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rgbClr val="002060"/>
              </a:solidFill>
            </a:rPr>
            <a:t>действует в рамках закона о господдержке с/х страхования </a:t>
          </a:r>
          <a:br>
            <a:rPr lang="ru-RU" sz="1800" dirty="0">
              <a:solidFill>
                <a:srgbClr val="002060"/>
              </a:solidFill>
            </a:rPr>
          </a:br>
          <a:r>
            <a:rPr lang="ru-RU" sz="1800" dirty="0">
              <a:solidFill>
                <a:srgbClr val="002060"/>
              </a:solidFill>
            </a:rPr>
            <a:t>от 25.07.2011 </a:t>
          </a:r>
          <a:br>
            <a:rPr lang="ru-RU" sz="1800" dirty="0">
              <a:solidFill>
                <a:srgbClr val="002060"/>
              </a:solidFill>
            </a:rPr>
          </a:br>
          <a:r>
            <a:rPr lang="ru-RU" sz="1800" dirty="0">
              <a:solidFill>
                <a:srgbClr val="002060"/>
              </a:solidFill>
            </a:rPr>
            <a:t>№ 260-ФЗ</a:t>
          </a:r>
          <a:endParaRPr lang="en-US" sz="1800" dirty="0">
            <a:solidFill>
              <a:srgbClr val="002060"/>
            </a:solidFill>
          </a:endParaRPr>
        </a:p>
      </dgm:t>
    </dgm:pt>
    <dgm:pt modelId="{992A675F-07D9-4A7D-8AFC-5AF4FC0C9642}" type="parTrans" cxnId="{C1985637-4B3D-4228-9E7D-618579075588}">
      <dgm:prSet/>
      <dgm:spPr/>
      <dgm:t>
        <a:bodyPr/>
        <a:lstStyle/>
        <a:p>
          <a:endParaRPr lang="ru-RU" sz="1800"/>
        </a:p>
      </dgm:t>
    </dgm:pt>
    <dgm:pt modelId="{7807258F-8A7A-407E-B3EF-3779577BE695}" type="sibTrans" cxnId="{C1985637-4B3D-4228-9E7D-618579075588}">
      <dgm:prSet/>
      <dgm:spPr/>
      <dgm:t>
        <a:bodyPr/>
        <a:lstStyle/>
        <a:p>
          <a:endParaRPr lang="ru-RU" sz="1800"/>
        </a:p>
      </dgm:t>
    </dgm:pt>
    <dgm:pt modelId="{2A2B16CF-644A-43EE-BB6F-5A2645C3AC30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На сегодня членами НСА являются </a:t>
          </a:r>
          <a:r>
            <a:rPr lang="ru-RU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15</a:t>
          </a:r>
          <a:r>
            <a:rPr lang="en" sz="24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rgbClr val="002060"/>
              </a:solidFill>
            </a:rPr>
            <a:t>страховщиков</a:t>
          </a:r>
          <a:endParaRPr lang="en-US" sz="1800" dirty="0">
            <a:solidFill>
              <a:srgbClr val="002060"/>
            </a:solidFill>
          </a:endParaRPr>
        </a:p>
      </dgm:t>
    </dgm:pt>
    <dgm:pt modelId="{16E615D2-0568-49C7-97AA-F00BB1E2EA79}" type="parTrans" cxnId="{B707D26D-0BC9-49C7-A41B-D12220EF6C4B}">
      <dgm:prSet/>
      <dgm:spPr/>
      <dgm:t>
        <a:bodyPr/>
        <a:lstStyle/>
        <a:p>
          <a:endParaRPr lang="ru-RU" sz="1800"/>
        </a:p>
      </dgm:t>
    </dgm:pt>
    <dgm:pt modelId="{F352ED1A-34B5-435B-A58F-7D619072B3CD}" type="sibTrans" cxnId="{B707D26D-0BC9-49C7-A41B-D12220EF6C4B}">
      <dgm:prSet/>
      <dgm:spPr/>
      <dgm:t>
        <a:bodyPr/>
        <a:lstStyle/>
        <a:p>
          <a:endParaRPr lang="ru-RU" sz="1800"/>
        </a:p>
      </dgm:t>
    </dgm:pt>
    <dgm:pt modelId="{9D3B400C-5599-4446-A11B-0C46B7C04DC4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С</a:t>
          </a:r>
          <a:r>
            <a:rPr lang="ru-RU" sz="1400" dirty="0">
              <a:solidFill>
                <a:schemeClr val="tx2"/>
              </a:solidFill>
            </a:rPr>
            <a:t> </a:t>
          </a:r>
          <a:r>
            <a:rPr lang="en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2016</a:t>
          </a:r>
          <a:r>
            <a:rPr lang="ru-RU" sz="28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dirty="0">
              <a:solidFill>
                <a:srgbClr val="002060"/>
              </a:solidFill>
            </a:rPr>
            <a:t>года только члены НСА могут осуществлять с/х страхование с господдержкой</a:t>
          </a:r>
          <a:endParaRPr lang="en-US" sz="1800" dirty="0">
            <a:solidFill>
              <a:srgbClr val="002060"/>
            </a:solidFill>
          </a:endParaRPr>
        </a:p>
      </dgm:t>
    </dgm:pt>
    <dgm:pt modelId="{94216A29-14B7-4B7C-B2B8-B95FB213B009}" type="parTrans" cxnId="{B4FFB4BD-A91E-4734-8977-79A2953FB954}">
      <dgm:prSet/>
      <dgm:spPr/>
      <dgm:t>
        <a:bodyPr/>
        <a:lstStyle/>
        <a:p>
          <a:endParaRPr lang="ru-RU" sz="1800"/>
        </a:p>
      </dgm:t>
    </dgm:pt>
    <dgm:pt modelId="{CAE8083A-5CDC-4628-A718-3E46119BC815}" type="sibTrans" cxnId="{B4FFB4BD-A91E-4734-8977-79A2953FB954}">
      <dgm:prSet/>
      <dgm:spPr/>
      <dgm:t>
        <a:bodyPr/>
        <a:lstStyle/>
        <a:p>
          <a:endParaRPr lang="ru-RU" sz="1800"/>
        </a:p>
      </dgm:t>
    </dgm:pt>
    <dgm:pt modelId="{EBA17A56-BE48-4502-A781-ADD4CBDEC071}" type="pres">
      <dgm:prSet presAssocID="{AB01F776-577D-48C3-B10B-8F1A23DA5D1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0A871-E693-442B-8D65-E21983B7BD1D}" type="pres">
      <dgm:prSet presAssocID="{AB01F776-577D-48C3-B10B-8F1A23DA5D19}" presName="ellipse1" presStyleLbl="vennNode1" presStyleIdx="0" presStyleCnt="5" custScaleX="99901" custScaleY="99901" custLinFactNeighborX="13258" custLinFactNeighborY="-2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CCE0-4077-4C5A-A878-C79B79A73A61}" type="pres">
      <dgm:prSet presAssocID="{AB01F776-577D-48C3-B10B-8F1A23DA5D19}" presName="ellipse2" presStyleLbl="vennNode1" presStyleIdx="1" presStyleCnt="5" custScaleX="99901" custScaleY="99901" custLinFactNeighborX="5809" custLinFactNeighborY="1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60F4-C37A-4ADD-BC08-E869CA084493}" type="pres">
      <dgm:prSet presAssocID="{AB01F776-577D-48C3-B10B-8F1A23DA5D19}" presName="ellipse3" presStyleLbl="vennNode1" presStyleIdx="2" presStyleCnt="5" custScaleX="99901" custScaleY="99901" custLinFactNeighborY="-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AE699-D945-4173-B6B1-5963D7538191}" type="pres">
      <dgm:prSet presAssocID="{AB01F776-577D-48C3-B10B-8F1A23DA5D19}" presName="ellipse4" presStyleLbl="vennNode1" presStyleIdx="3" presStyleCnt="5" custScaleX="99901" custScaleY="99901" custLinFactNeighborX="-2492" custLinFactNeighborY="1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D24B7-2BCB-47CB-8357-05301400547F}" type="pres">
      <dgm:prSet presAssocID="{AB01F776-577D-48C3-B10B-8F1A23DA5D19}" presName="ellipse5" presStyleLbl="vennNode1" presStyleIdx="4" presStyleCnt="5" custScaleX="99901" custScaleY="99901" custLinFactNeighborX="-14813" custLinFactNeighborY="-2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FA3F3-2D5B-4FCD-8121-456D009DA52D}" srcId="{AB01F776-577D-48C3-B10B-8F1A23DA5D19}" destId="{8B98FBC8-62CB-4505-A098-25AAE7B4E6A4}" srcOrd="0" destOrd="0" parTransId="{94FC0861-3BFB-464F-A66A-DC879D792C8C}" sibTransId="{299AE99C-2B61-4F5E-887E-F57295B58E0F}"/>
    <dgm:cxn modelId="{B4B914AC-8C0B-49EF-B519-E535B3458298}" srcId="{AB01F776-577D-48C3-B10B-8F1A23DA5D19}" destId="{8221F092-FC3F-484B-AD0A-6EF11676A661}" srcOrd="2" destOrd="0" parTransId="{4B19AEA9-5DB5-4A9F-B5A7-8D664B09EE59}" sibTransId="{B32F4EE9-2D82-4120-B9C0-B48DCB8E3EB3}"/>
    <dgm:cxn modelId="{C1985637-4B3D-4228-9E7D-618579075588}" srcId="{AB01F776-577D-48C3-B10B-8F1A23DA5D19}" destId="{91563E2F-CE87-46C9-9C95-CAE1C089227A}" srcOrd="1" destOrd="0" parTransId="{992A675F-07D9-4A7D-8AFC-5AF4FC0C9642}" sibTransId="{7807258F-8A7A-407E-B3EF-3779577BE695}"/>
    <dgm:cxn modelId="{7E926C42-FF6A-4C4F-A2D3-24155C618EAA}" type="presOf" srcId="{8B98FBC8-62CB-4505-A098-25AAE7B4E6A4}" destId="{FE80A871-E693-442B-8D65-E21983B7BD1D}" srcOrd="0" destOrd="0" presId="urn:microsoft.com/office/officeart/2005/8/layout/rings+Icon"/>
    <dgm:cxn modelId="{B4FFB4BD-A91E-4734-8977-79A2953FB954}" srcId="{AB01F776-577D-48C3-B10B-8F1A23DA5D19}" destId="{9D3B400C-5599-4446-A11B-0C46B7C04DC4}" srcOrd="3" destOrd="0" parTransId="{94216A29-14B7-4B7C-B2B8-B95FB213B009}" sibTransId="{CAE8083A-5CDC-4628-A718-3E46119BC815}"/>
    <dgm:cxn modelId="{01AD6EE2-F0B7-4A17-9037-9B7774F048F5}" type="presOf" srcId="{9D3B400C-5599-4446-A11B-0C46B7C04DC4}" destId="{B19AE699-D945-4173-B6B1-5963D7538191}" srcOrd="0" destOrd="0" presId="urn:microsoft.com/office/officeart/2005/8/layout/rings+Icon"/>
    <dgm:cxn modelId="{CF450714-401C-4A16-B958-01D492438827}" type="presOf" srcId="{AB01F776-577D-48C3-B10B-8F1A23DA5D19}" destId="{EBA17A56-BE48-4502-A781-ADD4CBDEC071}" srcOrd="0" destOrd="0" presId="urn:microsoft.com/office/officeart/2005/8/layout/rings+Icon"/>
    <dgm:cxn modelId="{1DB9869B-0095-4219-8200-C92D2D8CC0EE}" type="presOf" srcId="{2A2B16CF-644A-43EE-BB6F-5A2645C3AC30}" destId="{3C2D24B7-2BCB-47CB-8357-05301400547F}" srcOrd="0" destOrd="0" presId="urn:microsoft.com/office/officeart/2005/8/layout/rings+Icon"/>
    <dgm:cxn modelId="{7A039BE2-0802-4FBA-AFC2-5FE11ACD09F4}" type="presOf" srcId="{91563E2F-CE87-46C9-9C95-CAE1C089227A}" destId="{ED47CCE0-4077-4C5A-A878-C79B79A73A61}" srcOrd="0" destOrd="0" presId="urn:microsoft.com/office/officeart/2005/8/layout/rings+Icon"/>
    <dgm:cxn modelId="{B707D26D-0BC9-49C7-A41B-D12220EF6C4B}" srcId="{AB01F776-577D-48C3-B10B-8F1A23DA5D19}" destId="{2A2B16CF-644A-43EE-BB6F-5A2645C3AC30}" srcOrd="4" destOrd="0" parTransId="{16E615D2-0568-49C7-97AA-F00BB1E2EA79}" sibTransId="{F352ED1A-34B5-435B-A58F-7D619072B3CD}"/>
    <dgm:cxn modelId="{2BD601C8-77B2-4250-A5A0-FC94F26715A9}" type="presOf" srcId="{8221F092-FC3F-484B-AD0A-6EF11676A661}" destId="{AB0660F4-C37A-4ADD-BC08-E869CA084493}" srcOrd="0" destOrd="0" presId="urn:microsoft.com/office/officeart/2005/8/layout/rings+Icon"/>
    <dgm:cxn modelId="{1A92E9FD-CF0A-4C50-BD4C-D60BB6499311}" type="presParOf" srcId="{EBA17A56-BE48-4502-A781-ADD4CBDEC071}" destId="{FE80A871-E693-442B-8D65-E21983B7BD1D}" srcOrd="0" destOrd="0" presId="urn:microsoft.com/office/officeart/2005/8/layout/rings+Icon"/>
    <dgm:cxn modelId="{9CBC54BD-B00D-4213-A24C-1A4CC75BD640}" type="presParOf" srcId="{EBA17A56-BE48-4502-A781-ADD4CBDEC071}" destId="{ED47CCE0-4077-4C5A-A878-C79B79A73A61}" srcOrd="1" destOrd="0" presId="urn:microsoft.com/office/officeart/2005/8/layout/rings+Icon"/>
    <dgm:cxn modelId="{47FED40A-0AD9-47BF-92F0-440425DBA3BB}" type="presParOf" srcId="{EBA17A56-BE48-4502-A781-ADD4CBDEC071}" destId="{AB0660F4-C37A-4ADD-BC08-E869CA084493}" srcOrd="2" destOrd="0" presId="urn:microsoft.com/office/officeart/2005/8/layout/rings+Icon"/>
    <dgm:cxn modelId="{9C7BE8C1-64A8-4AB3-A978-19C810B5B8F3}" type="presParOf" srcId="{EBA17A56-BE48-4502-A781-ADD4CBDEC071}" destId="{B19AE699-D945-4173-B6B1-5963D7538191}" srcOrd="3" destOrd="0" presId="urn:microsoft.com/office/officeart/2005/8/layout/rings+Icon"/>
    <dgm:cxn modelId="{CBF7F559-2413-441D-AA31-73172B594090}" type="presParOf" srcId="{EBA17A56-BE48-4502-A781-ADD4CBDEC071}" destId="{3C2D24B7-2BCB-47CB-8357-05301400547F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3748-F473-47A4-8F42-58D6A031120A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A05B7D-6945-42F3-A33C-9145A28BB4EF}">
      <dgm:prSet phldrT="[Текст]" custT="1"/>
      <dgm:spPr/>
      <dgm:t>
        <a:bodyPr/>
        <a:lstStyle/>
        <a:p>
          <a:r>
            <a:rPr lang="ru-RU" sz="1600" dirty="0"/>
            <a:t>1. Снятие порога и расширение уровня франшиз</a:t>
          </a:r>
        </a:p>
      </dgm:t>
    </dgm:pt>
    <dgm:pt modelId="{75E924F1-99ED-43C7-857F-7833119EC030}" type="parTrans" cxnId="{D4A116BA-78F1-4BF9-881D-E51C9C482894}">
      <dgm:prSet/>
      <dgm:spPr/>
      <dgm:t>
        <a:bodyPr/>
        <a:lstStyle/>
        <a:p>
          <a:endParaRPr lang="ru-RU" sz="1600"/>
        </a:p>
      </dgm:t>
    </dgm:pt>
    <dgm:pt modelId="{12D6F3B3-BD45-4DF1-B07C-55A3285AF3B6}" type="sibTrans" cxnId="{D4A116BA-78F1-4BF9-881D-E51C9C482894}">
      <dgm:prSet/>
      <dgm:spPr/>
      <dgm:t>
        <a:bodyPr/>
        <a:lstStyle/>
        <a:p>
          <a:endParaRPr lang="ru-RU" sz="1600"/>
        </a:p>
      </dgm:t>
    </dgm:pt>
    <dgm:pt modelId="{CEDA9637-7B26-454B-BBC7-7997B2B85430}">
      <dgm:prSet phldrT="[Текст]" custT="1"/>
      <dgm:spPr/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ru-RU" sz="11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вместо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dirty="0"/>
        </a:p>
      </dgm:t>
    </dgm:pt>
    <dgm:pt modelId="{D4D3AE86-D984-4A95-B8E7-3B7E8FB0A13C}" type="parTrans" cxnId="{64AF70E5-DD33-4D62-9D95-0273F8F68728}">
      <dgm:prSet/>
      <dgm:spPr/>
      <dgm:t>
        <a:bodyPr/>
        <a:lstStyle/>
        <a:p>
          <a:endParaRPr lang="ru-RU" sz="1600"/>
        </a:p>
      </dgm:t>
    </dgm:pt>
    <dgm:pt modelId="{01F33173-D9D0-4307-AE1D-53DB54134D4C}" type="sibTrans" cxnId="{64AF70E5-DD33-4D62-9D95-0273F8F68728}">
      <dgm:prSet/>
      <dgm:spPr/>
      <dgm:t>
        <a:bodyPr/>
        <a:lstStyle/>
        <a:p>
          <a:endParaRPr lang="ru-RU" sz="1600"/>
        </a:p>
      </dgm:t>
    </dgm:pt>
    <dgm:pt modelId="{20CDC026-88F2-4CA6-807F-FB4017179A08}">
      <dgm:prSet phldrT="[Текст]" custT="1"/>
      <dgm:spPr/>
      <dgm:t>
        <a:bodyPr/>
        <a:lstStyle/>
        <a:p>
          <a:r>
            <a:rPr lang="ru-RU" sz="1600" dirty="0"/>
            <a:t>3</a:t>
          </a:r>
          <a:r>
            <a:rPr lang="ru-RU" sz="1400" dirty="0"/>
            <a:t>. Возможность страхования отдельных рисков</a:t>
          </a:r>
        </a:p>
      </dgm:t>
    </dgm:pt>
    <dgm:pt modelId="{30E401B1-82D1-492D-A399-461A17A066DA}" type="parTrans" cxnId="{15150FAF-2DB3-47E2-810D-20A47AE3B080}">
      <dgm:prSet/>
      <dgm:spPr/>
      <dgm:t>
        <a:bodyPr/>
        <a:lstStyle/>
        <a:p>
          <a:endParaRPr lang="ru-RU" sz="1600"/>
        </a:p>
      </dgm:t>
    </dgm:pt>
    <dgm:pt modelId="{AB7443C3-7250-48BF-A2E3-E314C72B9197}" type="sibTrans" cxnId="{15150FAF-2DB3-47E2-810D-20A47AE3B080}">
      <dgm:prSet/>
      <dgm:spPr/>
      <dgm:t>
        <a:bodyPr/>
        <a:lstStyle/>
        <a:p>
          <a:endParaRPr lang="ru-RU" sz="1600"/>
        </a:p>
      </dgm:t>
    </dgm:pt>
    <dgm:pt modelId="{945D2C79-DEB8-406C-AF26-EF1A2124B155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Можно застраховать урожай как по мультирисковой программе, так и по перечню отдельных рисков</a:t>
          </a:r>
        </a:p>
      </dgm:t>
    </dgm:pt>
    <dgm:pt modelId="{CE29A6DA-03AC-4FA7-8C4B-C044CFB2C377}" type="parTrans" cxnId="{6C7C87C5-EA35-41B2-9FE2-A73BF074BEE6}">
      <dgm:prSet/>
      <dgm:spPr/>
      <dgm:t>
        <a:bodyPr/>
        <a:lstStyle/>
        <a:p>
          <a:endParaRPr lang="ru-RU" sz="1600"/>
        </a:p>
      </dgm:t>
    </dgm:pt>
    <dgm:pt modelId="{273E822D-C9C9-4155-8E39-ABF768181A65}" type="sibTrans" cxnId="{6C7C87C5-EA35-41B2-9FE2-A73BF074BEE6}">
      <dgm:prSet/>
      <dgm:spPr/>
      <dgm:t>
        <a:bodyPr/>
        <a:lstStyle/>
        <a:p>
          <a:endParaRPr lang="ru-RU" sz="1600"/>
        </a:p>
      </dgm:t>
    </dgm:pt>
    <dgm:pt modelId="{E7A5627C-78C4-47E3-9DF9-C4BE10E134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4. </a:t>
          </a:r>
          <a:r>
            <a:rPr lang="ru-RU" sz="1400" dirty="0"/>
            <a:t>Возможность сострахования, уточнение порядка субсидирования для агрохолдингов</a:t>
          </a:r>
          <a:endParaRPr lang="ru-RU" sz="1600" dirty="0"/>
        </a:p>
      </dgm:t>
    </dgm:pt>
    <dgm:pt modelId="{90B169B9-2482-47EA-B4E0-FC51422ED49B}" type="parTrans" cxnId="{3373A4B0-13F6-411E-AA0C-E6ACADAB46CA}">
      <dgm:prSet/>
      <dgm:spPr/>
      <dgm:t>
        <a:bodyPr/>
        <a:lstStyle/>
        <a:p>
          <a:endParaRPr lang="ru-RU" sz="1600"/>
        </a:p>
      </dgm:t>
    </dgm:pt>
    <dgm:pt modelId="{AC277B28-F4F4-4876-AE2F-18B458F455A3}" type="sibTrans" cxnId="{3373A4B0-13F6-411E-AA0C-E6ACADAB46CA}">
      <dgm:prSet/>
      <dgm:spPr/>
      <dgm:t>
        <a:bodyPr/>
        <a:lstStyle/>
        <a:p>
          <a:endParaRPr lang="ru-RU" sz="1600"/>
        </a:p>
      </dgm:t>
    </dgm:pt>
    <dgm:pt modelId="{A2FA259E-94E8-46B5-ADCC-73D2791329D3}">
      <dgm:prSet phldrT="[Текст]" custT="1"/>
      <dgm:spPr/>
      <dgm:t>
        <a:bodyPr/>
        <a:lstStyle/>
        <a:p>
          <a:r>
            <a:rPr lang="ru-RU" sz="1600" dirty="0"/>
            <a:t>5. Правовой статус космического мониторинга</a:t>
          </a:r>
        </a:p>
      </dgm:t>
    </dgm:pt>
    <dgm:pt modelId="{E0992DEE-0B3A-485E-903E-69C3297ADC95}" type="parTrans" cxnId="{D2553F27-2D7B-469F-B9DE-0E45DDE00787}">
      <dgm:prSet/>
      <dgm:spPr/>
      <dgm:t>
        <a:bodyPr/>
        <a:lstStyle/>
        <a:p>
          <a:endParaRPr lang="ru-RU" sz="1600"/>
        </a:p>
      </dgm:t>
    </dgm:pt>
    <dgm:pt modelId="{D84BA5C6-B300-4702-8A6A-9B8F8D9F7F74}" type="sibTrans" cxnId="{D2553F27-2D7B-469F-B9DE-0E45DDE00787}">
      <dgm:prSet/>
      <dgm:spPr/>
      <dgm:t>
        <a:bodyPr/>
        <a:lstStyle/>
        <a:p>
          <a:endParaRPr lang="ru-RU" sz="1600"/>
        </a:p>
      </dgm:t>
    </dgm:pt>
    <dgm:pt modelId="{BB3A7447-C8C8-4576-AE4B-87F06F6B9704}">
      <dgm:prSet custT="1"/>
      <dgm:spPr/>
      <dgm:t>
        <a:bodyPr anchor="ctr"/>
        <a:lstStyle/>
        <a:p>
          <a:r>
            <a:rPr lang="ru-RU" sz="1100" dirty="0">
              <a:solidFill>
                <a:srgbClr val="002060"/>
              </a:solidFill>
            </a:rPr>
            <a:t>Экспертиза может проводиться на основании материалов, полученных в результате авиационного или космического иониторинга</a:t>
          </a:r>
        </a:p>
      </dgm:t>
    </dgm:pt>
    <dgm:pt modelId="{4C0CDCAD-8B83-489F-9B2E-2FF3525E7683}" type="parTrans" cxnId="{B588E587-7E29-4D7B-A51A-7BFA48539694}">
      <dgm:prSet/>
      <dgm:spPr/>
      <dgm:t>
        <a:bodyPr/>
        <a:lstStyle/>
        <a:p>
          <a:endParaRPr lang="ru-RU" sz="1600"/>
        </a:p>
      </dgm:t>
    </dgm:pt>
    <dgm:pt modelId="{3AAB7819-1F76-4EBB-9A54-9083E14E497F}" type="sibTrans" cxnId="{B588E587-7E29-4D7B-A51A-7BFA48539694}">
      <dgm:prSet/>
      <dgm:spPr/>
      <dgm:t>
        <a:bodyPr/>
        <a:lstStyle/>
        <a:p>
          <a:endParaRPr lang="ru-RU" sz="1600"/>
        </a:p>
      </dgm:t>
    </dgm:pt>
    <dgm:pt modelId="{E6659452-98B7-4A21-B38C-9A7CBBF02EB5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" dirty="0"/>
            <a:t> </a:t>
          </a:r>
        </a:p>
      </dgm:t>
    </dgm:pt>
    <dgm:pt modelId="{6014C2B1-5182-400C-A2E7-5409A475AAC0}" type="parTrans" cxnId="{0FA53504-41BA-4149-81B2-7B3FB6FB3766}">
      <dgm:prSet/>
      <dgm:spPr/>
      <dgm:t>
        <a:bodyPr/>
        <a:lstStyle/>
        <a:p>
          <a:endParaRPr lang="ru-RU" sz="1600"/>
        </a:p>
      </dgm:t>
    </dgm:pt>
    <dgm:pt modelId="{E0C8339B-A7D0-4C9A-A0DF-2C93B7775B2A}" type="sibTrans" cxnId="{0FA53504-41BA-4149-81B2-7B3FB6FB3766}">
      <dgm:prSet/>
      <dgm:spPr/>
      <dgm:t>
        <a:bodyPr/>
        <a:lstStyle/>
        <a:p>
          <a:endParaRPr lang="ru-RU" sz="1600"/>
        </a:p>
      </dgm:t>
    </dgm:pt>
    <dgm:pt modelId="{F3A4CDCC-3DA3-4471-8A98-95A6C2C90757}">
      <dgm:prSet phldrT="[Текст]" custT="1"/>
      <dgm:spPr/>
      <dgm:t>
        <a:bodyPr/>
        <a:lstStyle/>
        <a:p>
          <a:r>
            <a:rPr lang="ru-RU" sz="1600" dirty="0"/>
            <a:t>2. Расширение перечня рисков </a:t>
          </a:r>
        </a:p>
      </dgm:t>
    </dgm:pt>
    <dgm:pt modelId="{A43C32EE-B552-4044-A4B3-73D5FA8C8648}" type="parTrans" cxnId="{7B010261-0505-4E8B-851B-2E91E2572A8C}">
      <dgm:prSet/>
      <dgm:spPr/>
      <dgm:t>
        <a:bodyPr/>
        <a:lstStyle/>
        <a:p>
          <a:endParaRPr lang="ru-RU" sz="1400"/>
        </a:p>
      </dgm:t>
    </dgm:pt>
    <dgm:pt modelId="{F5E41667-3A83-4619-81AA-53B1F4E1264C}" type="sibTrans" cxnId="{7B010261-0505-4E8B-851B-2E91E2572A8C}">
      <dgm:prSet/>
      <dgm:spPr/>
      <dgm:t>
        <a:bodyPr/>
        <a:lstStyle/>
        <a:p>
          <a:endParaRPr lang="ru-RU" sz="1400"/>
        </a:p>
      </dgm:t>
    </dgm:pt>
    <dgm:pt modelId="{8B515745-8CCD-444F-A6C8-1EE0EC4EF4F0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solidFill>
                <a:srgbClr val="002060"/>
              </a:solidFill>
            </a:rPr>
            <a:t>+ риски</a:t>
          </a:r>
          <a:r>
            <a:rPr lang="ru-RU" sz="1100" baseline="0" dirty="0">
              <a:solidFill>
                <a:srgbClr val="002060"/>
              </a:solidFill>
            </a:rPr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b="1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gm:t>
    </dgm:pt>
    <dgm:pt modelId="{6ECE22F4-2DF0-4C84-B376-0BED837908C6}" type="parTrans" cxnId="{49BDF690-A493-4921-8254-BFAC58955725}">
      <dgm:prSet/>
      <dgm:spPr/>
      <dgm:t>
        <a:bodyPr/>
        <a:lstStyle/>
        <a:p>
          <a:endParaRPr lang="ru-RU"/>
        </a:p>
      </dgm:t>
    </dgm:pt>
    <dgm:pt modelId="{D3940D43-84D5-4C0A-8688-60EAC80B856E}" type="sibTrans" cxnId="{49BDF690-A493-4921-8254-BFAC58955725}">
      <dgm:prSet/>
      <dgm:spPr/>
      <dgm:t>
        <a:bodyPr/>
        <a:lstStyle/>
        <a:p>
          <a:endParaRPr lang="ru-RU"/>
        </a:p>
      </dgm:t>
    </dgm:pt>
    <dgm:pt modelId="{0E6FB540-6F76-4D70-B9DB-2F8F98EEA383}">
      <dgm:prSet custT="1"/>
      <dgm:spPr/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dirty="0">
              <a:solidFill>
                <a:srgbClr val="002060"/>
              </a:solidFill>
              <a:latin typeface="+mj-lt"/>
            </a:rPr>
            <a:t>страховой суммы</a:t>
          </a:r>
          <a:r>
            <a:rPr lang="en-US" sz="1100" dirty="0">
              <a:solidFill>
                <a:srgbClr val="002060"/>
              </a:solidFill>
              <a:latin typeface="+mj-lt"/>
            </a:rPr>
            <a:t> </a:t>
          </a:r>
          <a:r>
            <a:rPr lang="en-US" sz="1100" i="1" dirty="0">
              <a:solidFill>
                <a:srgbClr val="002060"/>
              </a:solidFill>
              <a:latin typeface="+mj-lt"/>
            </a:rPr>
            <a:t>(</a:t>
          </a:r>
          <a:r>
            <a:rPr lang="ru-RU" sz="1100" i="1" dirty="0">
              <a:solidFill>
                <a:srgbClr val="002060"/>
              </a:solidFill>
              <a:latin typeface="+mj-lt"/>
            </a:rPr>
            <a:t>было </a:t>
          </a:r>
          <a:r>
            <a:rPr lang="en-US" sz="1100" i="1" baseline="0" dirty="0">
              <a:solidFill>
                <a:srgbClr val="002060"/>
              </a:solidFill>
              <a:latin typeface="+mj-lt"/>
            </a:rPr>
            <a:t>0-30 %</a:t>
          </a:r>
          <a:r>
            <a:rPr lang="ru-RU" sz="1100" i="1" baseline="0" dirty="0">
              <a:solidFill>
                <a:srgbClr val="002060"/>
              </a:solidFill>
              <a:latin typeface="+mj-lt"/>
            </a:rPr>
            <a:t>)</a:t>
          </a:r>
          <a:endParaRPr lang="ru-RU" sz="1100" dirty="0">
            <a:solidFill>
              <a:srgbClr val="002060"/>
            </a:solidFill>
          </a:endParaRPr>
        </a:p>
      </dgm:t>
    </dgm:pt>
    <dgm:pt modelId="{140ACEFB-7B99-46DA-869E-E6F3FFD14D69}" type="parTrans" cxnId="{49D83BF2-A554-4D6B-8060-9E6FF896DF59}">
      <dgm:prSet/>
      <dgm:spPr/>
      <dgm:t>
        <a:bodyPr/>
        <a:lstStyle/>
        <a:p>
          <a:endParaRPr lang="ru-RU"/>
        </a:p>
      </dgm:t>
    </dgm:pt>
    <dgm:pt modelId="{C3ABB1B3-E389-49F8-93F6-7C4AF130C0D9}" type="sibTrans" cxnId="{49D83BF2-A554-4D6B-8060-9E6FF896DF59}">
      <dgm:prSet/>
      <dgm:spPr/>
      <dgm:t>
        <a:bodyPr/>
        <a:lstStyle/>
        <a:p>
          <a:endParaRPr lang="ru-RU"/>
        </a:p>
      </dgm:t>
    </dgm:pt>
    <dgm:pt modelId="{83CF7887-7318-43DB-A6FB-45932E5A228D}">
      <dgm:prSet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Страховая сумма: </a:t>
          </a:r>
          <a:r>
            <a:rPr kumimoji="0" lang="en-US" sz="1100" b="1" i="0" u="none" strike="noStrike" cap="none" spc="0" normalizeH="0" baseline="0" noProof="0" dirty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dirty="0">
              <a:solidFill>
                <a:srgbClr val="002060"/>
              </a:solidFill>
              <a:latin typeface="+mj-lt"/>
            </a:rPr>
            <a:t>(</a:t>
          </a:r>
          <a:r>
            <a:rPr lang="ru-RU" sz="1100" i="1" dirty="0">
              <a:solidFill>
                <a:srgbClr val="002060"/>
              </a:solidFill>
              <a:latin typeface="+mj-lt"/>
            </a:rPr>
            <a:t>было 1</a:t>
          </a:r>
          <a:r>
            <a:rPr lang="en-US" sz="1100" i="1" dirty="0">
              <a:solidFill>
                <a:srgbClr val="002060"/>
              </a:solidFill>
              <a:latin typeface="+mj-lt"/>
            </a:rPr>
            <a:t>00-80 %)</a:t>
          </a:r>
          <a:endParaRPr lang="ru-RU" sz="1100" i="1" dirty="0">
            <a:solidFill>
              <a:srgbClr val="002060"/>
            </a:solidFill>
            <a:latin typeface="+mj-lt"/>
          </a:endParaRPr>
        </a:p>
      </dgm:t>
    </dgm:pt>
    <dgm:pt modelId="{37A04F29-8001-46E2-88A9-FC23DF69EAEB}" type="parTrans" cxnId="{F57859AC-DC33-4704-92C3-ED943C250DB2}">
      <dgm:prSet/>
      <dgm:spPr/>
      <dgm:t>
        <a:bodyPr/>
        <a:lstStyle/>
        <a:p>
          <a:endParaRPr lang="ru-RU"/>
        </a:p>
      </dgm:t>
    </dgm:pt>
    <dgm:pt modelId="{67672A39-333C-4F8A-B0C9-6776E84E03D9}" type="sibTrans" cxnId="{F57859AC-DC33-4704-92C3-ED943C250DB2}">
      <dgm:prSet/>
      <dgm:spPr/>
      <dgm:t>
        <a:bodyPr/>
        <a:lstStyle/>
        <a:p>
          <a:endParaRPr lang="ru-RU"/>
        </a:p>
      </dgm:t>
    </dgm:pt>
    <dgm:pt modelId="{83DE96AB-92A4-4A44-9478-9BCE2D423612}">
      <dgm:prSet custT="1"/>
      <dgm:spPr/>
      <dgm:t>
        <a:bodyPr anchor="ctr"/>
        <a:lstStyle/>
        <a:p>
          <a:r>
            <a:rPr lang="ru-RU" sz="1100" dirty="0">
              <a:solidFill>
                <a:srgbClr val="002060"/>
              </a:solidFill>
            </a:rPr>
            <a:t>Возможность страхования одного объекта несколькими СК (разделение крупных рисков для передачи в страхование)</a:t>
          </a:r>
        </a:p>
      </dgm:t>
    </dgm:pt>
    <dgm:pt modelId="{E5D3F346-C2F6-4604-8D81-9B688E8C1115}" type="parTrans" cxnId="{73C8AD31-0B0C-46A0-9866-767FFF79CE68}">
      <dgm:prSet/>
      <dgm:spPr/>
      <dgm:t>
        <a:bodyPr/>
        <a:lstStyle/>
        <a:p>
          <a:endParaRPr lang="ru-RU"/>
        </a:p>
      </dgm:t>
    </dgm:pt>
    <dgm:pt modelId="{20836538-329C-4C37-BFE8-E169C52A5379}" type="sibTrans" cxnId="{73C8AD31-0B0C-46A0-9866-767FFF79CE68}">
      <dgm:prSet/>
      <dgm:spPr/>
      <dgm:t>
        <a:bodyPr/>
        <a:lstStyle/>
        <a:p>
          <a:endParaRPr lang="ru-RU"/>
        </a:p>
      </dgm:t>
    </dgm:pt>
    <dgm:pt modelId="{AB30DC7D-7BB7-4B59-A236-B91E6CF09BF1}">
      <dgm:prSet custT="1"/>
      <dgm:spPr/>
      <dgm:t>
        <a:bodyPr anchor="ctr"/>
        <a:lstStyle/>
        <a:p>
          <a:r>
            <a:rPr lang="ru-RU" sz="1100" dirty="0">
              <a:solidFill>
                <a:srgbClr val="002060"/>
              </a:solidFill>
            </a:rPr>
            <a:t>Объект страхования - посевы или поголовье в рамках </a:t>
          </a:r>
          <a:r>
            <a:rPr lang="ru-RU" sz="1100" b="1" dirty="0">
              <a:solidFill>
                <a:srgbClr val="002060"/>
              </a:solidFill>
            </a:rPr>
            <a:t>одного субъекта РФ</a:t>
          </a:r>
        </a:p>
      </dgm:t>
    </dgm:pt>
    <dgm:pt modelId="{3E03574B-B907-44A2-A08D-72372C5E38AB}" type="parTrans" cxnId="{085B5E7C-B329-41A1-BE11-860BB6A758B4}">
      <dgm:prSet/>
      <dgm:spPr/>
      <dgm:t>
        <a:bodyPr/>
        <a:lstStyle/>
        <a:p>
          <a:endParaRPr lang="ru-RU"/>
        </a:p>
      </dgm:t>
    </dgm:pt>
    <dgm:pt modelId="{E04498A5-C434-47E4-AD9C-7FE55114571A}" type="sibTrans" cxnId="{085B5E7C-B329-41A1-BE11-860BB6A758B4}">
      <dgm:prSet/>
      <dgm:spPr/>
      <dgm:t>
        <a:bodyPr/>
        <a:lstStyle/>
        <a:p>
          <a:endParaRPr lang="ru-RU"/>
        </a:p>
      </dgm:t>
    </dgm:pt>
    <dgm:pt modelId="{5C8580AA-7742-4534-B796-89D9876B2178}">
      <dgm:prSet phldrT="[Текст]" custT="1"/>
      <dgm:spPr/>
      <dgm:t>
        <a:bodyPr/>
        <a:lstStyle/>
        <a:p>
          <a:r>
            <a:rPr lang="ru-RU" sz="900" i="1" dirty="0">
              <a:solidFill>
                <a:srgbClr val="002060"/>
              </a:solidFill>
            </a:rPr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</a:p>
      </dgm:t>
    </dgm:pt>
    <dgm:pt modelId="{582B67A8-DADC-4D98-84C2-83D58F71A70F}" type="parTrans" cxnId="{CE0DCF98-8D40-49B7-BB5C-481D3041B9FE}">
      <dgm:prSet/>
      <dgm:spPr/>
      <dgm:t>
        <a:bodyPr/>
        <a:lstStyle/>
        <a:p>
          <a:endParaRPr lang="ru-RU"/>
        </a:p>
      </dgm:t>
    </dgm:pt>
    <dgm:pt modelId="{C7D6214C-2197-4A59-882F-85C147DF36A8}" type="sibTrans" cxnId="{CE0DCF98-8D40-49B7-BB5C-481D3041B9FE}">
      <dgm:prSet/>
      <dgm:spPr/>
      <dgm:t>
        <a:bodyPr/>
        <a:lstStyle/>
        <a:p>
          <a:endParaRPr lang="ru-RU"/>
        </a:p>
      </dgm:t>
    </dgm:pt>
    <dgm:pt modelId="{0E23A5D1-D4C5-436D-970F-676218D4CDBB}" type="pres">
      <dgm:prSet presAssocID="{E8A33748-F473-47A4-8F42-58D6A03112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051DAF-B8E9-4824-BEB7-F08E64DAA735}" type="pres">
      <dgm:prSet presAssocID="{3AA05B7D-6945-42F3-A33C-9145A28BB4EF}" presName="linNode" presStyleCnt="0"/>
      <dgm:spPr/>
    </dgm:pt>
    <dgm:pt modelId="{C98AB623-4A77-4508-B231-A7BFE7BC4C88}" type="pres">
      <dgm:prSet presAssocID="{3AA05B7D-6945-42F3-A33C-9145A28BB4E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DEEE-2FC6-411A-AA45-FF2B0D82FB0E}" type="pres">
      <dgm:prSet presAssocID="{3AA05B7D-6945-42F3-A33C-9145A28BB4EF}" presName="childShp" presStyleLbl="bgAccFollowNode1" presStyleIdx="0" presStyleCnt="5" custScaleY="14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A1A2-D15F-4C01-92CD-06761764FB5C}" type="pres">
      <dgm:prSet presAssocID="{12D6F3B3-BD45-4DF1-B07C-55A3285AF3B6}" presName="spacing" presStyleCnt="0"/>
      <dgm:spPr/>
    </dgm:pt>
    <dgm:pt modelId="{83865592-7CE5-4223-9A66-DF6C21AC8722}" type="pres">
      <dgm:prSet presAssocID="{F3A4CDCC-3DA3-4471-8A98-95A6C2C90757}" presName="linNode" presStyleCnt="0"/>
      <dgm:spPr/>
    </dgm:pt>
    <dgm:pt modelId="{2F239E29-2131-4C9D-81A4-F3E51A3F0F4A}" type="pres">
      <dgm:prSet presAssocID="{F3A4CDCC-3DA3-4471-8A98-95A6C2C9075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8C57-3D5D-437E-BADE-152F0B7F3EAE}" type="pres">
      <dgm:prSet presAssocID="{F3A4CDCC-3DA3-4471-8A98-95A6C2C90757}" presName="childShp" presStyleLbl="bgAccFollowNode1" presStyleIdx="1" presStyleCnt="5" custScaleY="13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DEE2F-15B6-4B70-A7C8-1409F30DE2BA}" type="pres">
      <dgm:prSet presAssocID="{F5E41667-3A83-4619-81AA-53B1F4E1264C}" presName="spacing" presStyleCnt="0"/>
      <dgm:spPr/>
    </dgm:pt>
    <dgm:pt modelId="{7C8CCD01-0611-4852-A204-B2C1FDD409BA}" type="pres">
      <dgm:prSet presAssocID="{20CDC026-88F2-4CA6-807F-FB4017179A08}" presName="linNode" presStyleCnt="0"/>
      <dgm:spPr/>
    </dgm:pt>
    <dgm:pt modelId="{0737D471-93B2-4B02-B582-A0A734A039A9}" type="pres">
      <dgm:prSet presAssocID="{20CDC026-88F2-4CA6-807F-FB4017179A08}" presName="parentShp" presStyleLbl="node1" presStyleIdx="2" presStyleCnt="5" custLinFactNeighborX="-1938" custLinFactNeighborY="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59C24-A684-4576-AD9D-1995E85AA4F2}" type="pres">
      <dgm:prSet presAssocID="{20CDC026-88F2-4CA6-807F-FB4017179A08}" presName="childShp" presStyleLbl="bgAccFollowNode1" presStyleIdx="2" presStyleCnt="5" custScaleY="154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6D59B-D694-4D02-9E95-86E0E94B12C0}" type="pres">
      <dgm:prSet presAssocID="{AB7443C3-7250-48BF-A2E3-E314C72B9197}" presName="spacing" presStyleCnt="0"/>
      <dgm:spPr/>
    </dgm:pt>
    <dgm:pt modelId="{CF67B6CD-7E90-46EE-B1C0-3FA46675085A}" type="pres">
      <dgm:prSet presAssocID="{E7A5627C-78C4-47E3-9DF9-C4BE10E134D4}" presName="linNode" presStyleCnt="0"/>
      <dgm:spPr/>
    </dgm:pt>
    <dgm:pt modelId="{270901E0-71FD-4430-8592-083C265E49A6}" type="pres">
      <dgm:prSet presAssocID="{E7A5627C-78C4-47E3-9DF9-C4BE10E134D4}" presName="parentShp" presStyleLbl="node1" presStyleIdx="3" presStyleCnt="5" custScaleY="122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2BB65-BB2A-43D3-B40F-5D6374F7A61B}" type="pres">
      <dgm:prSet presAssocID="{E7A5627C-78C4-47E3-9DF9-C4BE10E134D4}" presName="childShp" presStyleLbl="bgAccFollowNode1" presStyleIdx="3" presStyleCnt="5" custScaleY="14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38EC8-BC48-45CC-8E71-5BB5E1AFBFB9}" type="pres">
      <dgm:prSet presAssocID="{AC277B28-F4F4-4876-AE2F-18B458F455A3}" presName="spacing" presStyleCnt="0"/>
      <dgm:spPr/>
    </dgm:pt>
    <dgm:pt modelId="{FE37CFB1-456D-44A1-8EC6-737E7F682F33}" type="pres">
      <dgm:prSet presAssocID="{A2FA259E-94E8-46B5-ADCC-73D2791329D3}" presName="linNode" presStyleCnt="0"/>
      <dgm:spPr/>
    </dgm:pt>
    <dgm:pt modelId="{944E5054-9111-4260-8D6C-65F705D02C63}" type="pres">
      <dgm:prSet presAssocID="{A2FA259E-94E8-46B5-ADCC-73D2791329D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24CD8-C428-45D8-AD32-4F19A72BA91B}" type="pres">
      <dgm:prSet presAssocID="{A2FA259E-94E8-46B5-ADCC-73D2791329D3}" presName="childShp" presStyleLbl="bgAccFollowNode1" presStyleIdx="4" presStyleCnt="5" custLinFactNeighborX="-1163" custLinFactNeighborY="-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C87C5-EA35-41B2-9FE2-A73BF074BEE6}" srcId="{20CDC026-88F2-4CA6-807F-FB4017179A08}" destId="{945D2C79-DEB8-406C-AF26-EF1A2124B155}" srcOrd="0" destOrd="0" parTransId="{CE29A6DA-03AC-4FA7-8C4B-C044CFB2C377}" sibTransId="{273E822D-C9C9-4155-8E39-ABF768181A65}"/>
    <dgm:cxn modelId="{085B5E7C-B329-41A1-BE11-860BB6A758B4}" srcId="{E7A5627C-78C4-47E3-9DF9-C4BE10E134D4}" destId="{AB30DC7D-7BB7-4B59-A236-B91E6CF09BF1}" srcOrd="2" destOrd="0" parTransId="{3E03574B-B907-44A2-A08D-72372C5E38AB}" sibTransId="{E04498A5-C434-47E4-AD9C-7FE55114571A}"/>
    <dgm:cxn modelId="{DF555A81-6DCB-433E-9B69-F9ABDCDC4C06}" type="presOf" srcId="{20CDC026-88F2-4CA6-807F-FB4017179A08}" destId="{0737D471-93B2-4B02-B582-A0A734A039A9}" srcOrd="0" destOrd="0" presId="urn:microsoft.com/office/officeart/2005/8/layout/vList6"/>
    <dgm:cxn modelId="{CD6DD80F-9F8B-4DAB-8F70-214D6F76B6F6}" type="presOf" srcId="{83CF7887-7318-43DB-A6FB-45932E5A228D}" destId="{D855DEEE-2FC6-411A-AA45-FF2B0D82FB0E}" srcOrd="0" destOrd="2" presId="urn:microsoft.com/office/officeart/2005/8/layout/vList6"/>
    <dgm:cxn modelId="{7B010261-0505-4E8B-851B-2E91E2572A8C}" srcId="{E8A33748-F473-47A4-8F42-58D6A031120A}" destId="{F3A4CDCC-3DA3-4471-8A98-95A6C2C90757}" srcOrd="1" destOrd="0" parTransId="{A43C32EE-B552-4044-A4B3-73D5FA8C8648}" sibTransId="{F5E41667-3A83-4619-81AA-53B1F4E1264C}"/>
    <dgm:cxn modelId="{AEF3EE71-7D35-4F66-A5B8-EC1057DE09A1}" type="presOf" srcId="{5C8580AA-7742-4534-B796-89D9876B2178}" destId="{F3059C24-A684-4576-AD9D-1995E85AA4F2}" srcOrd="0" destOrd="1" presId="urn:microsoft.com/office/officeart/2005/8/layout/vList6"/>
    <dgm:cxn modelId="{64AF70E5-DD33-4D62-9D95-0273F8F68728}" srcId="{3AA05B7D-6945-42F3-A33C-9145A28BB4EF}" destId="{CEDA9637-7B26-454B-BBC7-7997B2B85430}" srcOrd="0" destOrd="0" parTransId="{D4D3AE86-D984-4A95-B8E7-3B7E8FB0A13C}" sibTransId="{01F33173-D9D0-4307-AE1D-53DB54134D4C}"/>
    <dgm:cxn modelId="{B588E587-7E29-4D7B-A51A-7BFA48539694}" srcId="{A2FA259E-94E8-46B5-ADCC-73D2791329D3}" destId="{BB3A7447-C8C8-4576-AE4B-87F06F6B9704}" srcOrd="0" destOrd="0" parTransId="{4C0CDCAD-8B83-489F-9B2E-2FF3525E7683}" sibTransId="{3AAB7819-1F76-4EBB-9A54-9083E14E497F}"/>
    <dgm:cxn modelId="{F0EFBF62-DAC2-43D7-8721-4B793190726E}" type="presOf" srcId="{8B515745-8CCD-444F-A6C8-1EE0EC4EF4F0}" destId="{610D8C57-3D5D-437E-BADE-152F0B7F3EAE}" srcOrd="0" destOrd="0" presId="urn:microsoft.com/office/officeart/2005/8/layout/vList6"/>
    <dgm:cxn modelId="{C9E34CB0-B704-4BBA-860C-6DE691AF32F8}" type="presOf" srcId="{E6659452-98B7-4A21-B38C-9A7CBBF02EB5}" destId="{73C2BB65-BB2A-43D3-B40F-5D6374F7A61B}" srcOrd="0" destOrd="0" presId="urn:microsoft.com/office/officeart/2005/8/layout/vList6"/>
    <dgm:cxn modelId="{3373A4B0-13F6-411E-AA0C-E6ACADAB46CA}" srcId="{E8A33748-F473-47A4-8F42-58D6A031120A}" destId="{E7A5627C-78C4-47E3-9DF9-C4BE10E134D4}" srcOrd="3" destOrd="0" parTransId="{90B169B9-2482-47EA-B4E0-FC51422ED49B}" sibTransId="{AC277B28-F4F4-4876-AE2F-18B458F455A3}"/>
    <dgm:cxn modelId="{CE0DCF98-8D40-49B7-BB5C-481D3041B9FE}" srcId="{20CDC026-88F2-4CA6-807F-FB4017179A08}" destId="{5C8580AA-7742-4534-B796-89D9876B2178}" srcOrd="1" destOrd="0" parTransId="{582B67A8-DADC-4D98-84C2-83D58F71A70F}" sibTransId="{C7D6214C-2197-4A59-882F-85C147DF36A8}"/>
    <dgm:cxn modelId="{0FA53504-41BA-4149-81B2-7B3FB6FB3766}" srcId="{E7A5627C-78C4-47E3-9DF9-C4BE10E134D4}" destId="{E6659452-98B7-4A21-B38C-9A7CBBF02EB5}" srcOrd="0" destOrd="0" parTransId="{6014C2B1-5182-400C-A2E7-5409A475AAC0}" sibTransId="{E0C8339B-A7D0-4C9A-A0DF-2C93B7775B2A}"/>
    <dgm:cxn modelId="{BC597B74-C3CA-4293-AFDF-CBE1B5888D53}" type="presOf" srcId="{945D2C79-DEB8-406C-AF26-EF1A2124B155}" destId="{F3059C24-A684-4576-AD9D-1995E85AA4F2}" srcOrd="0" destOrd="0" presId="urn:microsoft.com/office/officeart/2005/8/layout/vList6"/>
    <dgm:cxn modelId="{F57859AC-DC33-4704-92C3-ED943C250DB2}" srcId="{3AA05B7D-6945-42F3-A33C-9145A28BB4EF}" destId="{83CF7887-7318-43DB-A6FB-45932E5A228D}" srcOrd="2" destOrd="0" parTransId="{37A04F29-8001-46E2-88A9-FC23DF69EAEB}" sibTransId="{67672A39-333C-4F8A-B0C9-6776E84E03D9}"/>
    <dgm:cxn modelId="{C3549D2C-35C8-46D4-901B-122A62BC5931}" type="presOf" srcId="{E7A5627C-78C4-47E3-9DF9-C4BE10E134D4}" destId="{270901E0-71FD-4430-8592-083C265E49A6}" srcOrd="0" destOrd="0" presId="urn:microsoft.com/office/officeart/2005/8/layout/vList6"/>
    <dgm:cxn modelId="{00B6D967-D060-4157-985A-BE2A38D58224}" type="presOf" srcId="{83DE96AB-92A4-4A44-9478-9BCE2D423612}" destId="{73C2BB65-BB2A-43D3-B40F-5D6374F7A61B}" srcOrd="0" destOrd="1" presId="urn:microsoft.com/office/officeart/2005/8/layout/vList6"/>
    <dgm:cxn modelId="{15150FAF-2DB3-47E2-810D-20A47AE3B080}" srcId="{E8A33748-F473-47A4-8F42-58D6A031120A}" destId="{20CDC026-88F2-4CA6-807F-FB4017179A08}" srcOrd="2" destOrd="0" parTransId="{30E401B1-82D1-492D-A399-461A17A066DA}" sibTransId="{AB7443C3-7250-48BF-A2E3-E314C72B9197}"/>
    <dgm:cxn modelId="{49BDF690-A493-4921-8254-BFAC58955725}" srcId="{F3A4CDCC-3DA3-4471-8A98-95A6C2C90757}" destId="{8B515745-8CCD-444F-A6C8-1EE0EC4EF4F0}" srcOrd="0" destOrd="0" parTransId="{6ECE22F4-2DF0-4C84-B376-0BED837908C6}" sibTransId="{D3940D43-84D5-4C0A-8688-60EAC80B856E}"/>
    <dgm:cxn modelId="{B14E04AC-7189-4C09-94BC-3F8DBD2313E6}" type="presOf" srcId="{BB3A7447-C8C8-4576-AE4B-87F06F6B9704}" destId="{14924CD8-C428-45D8-AD32-4F19A72BA91B}" srcOrd="0" destOrd="0" presId="urn:microsoft.com/office/officeart/2005/8/layout/vList6"/>
    <dgm:cxn modelId="{066776D8-26C9-44A7-BE1B-9DFCE77062BD}" type="presOf" srcId="{3AA05B7D-6945-42F3-A33C-9145A28BB4EF}" destId="{C98AB623-4A77-4508-B231-A7BFE7BC4C88}" srcOrd="0" destOrd="0" presId="urn:microsoft.com/office/officeart/2005/8/layout/vList6"/>
    <dgm:cxn modelId="{0AB4A1F8-2A91-413C-8201-16255F1C5563}" type="presOf" srcId="{0E6FB540-6F76-4D70-B9DB-2F8F98EEA383}" destId="{D855DEEE-2FC6-411A-AA45-FF2B0D82FB0E}" srcOrd="0" destOrd="1" presId="urn:microsoft.com/office/officeart/2005/8/layout/vList6"/>
    <dgm:cxn modelId="{AC63C19D-34D9-46E7-831A-B75CAD4B1E63}" type="presOf" srcId="{F3A4CDCC-3DA3-4471-8A98-95A6C2C90757}" destId="{2F239E29-2131-4C9D-81A4-F3E51A3F0F4A}" srcOrd="0" destOrd="0" presId="urn:microsoft.com/office/officeart/2005/8/layout/vList6"/>
    <dgm:cxn modelId="{62364605-A47D-4EBF-B29B-6AB9D08CD625}" type="presOf" srcId="{CEDA9637-7B26-454B-BBC7-7997B2B85430}" destId="{D855DEEE-2FC6-411A-AA45-FF2B0D82FB0E}" srcOrd="0" destOrd="0" presId="urn:microsoft.com/office/officeart/2005/8/layout/vList6"/>
    <dgm:cxn modelId="{D2553F27-2D7B-469F-B9DE-0E45DDE00787}" srcId="{E8A33748-F473-47A4-8F42-58D6A031120A}" destId="{A2FA259E-94E8-46B5-ADCC-73D2791329D3}" srcOrd="4" destOrd="0" parTransId="{E0992DEE-0B3A-485E-903E-69C3297ADC95}" sibTransId="{D84BA5C6-B300-4702-8A6A-9B8F8D9F7F74}"/>
    <dgm:cxn modelId="{73C8AD31-0B0C-46A0-9866-767FFF79CE68}" srcId="{E7A5627C-78C4-47E3-9DF9-C4BE10E134D4}" destId="{83DE96AB-92A4-4A44-9478-9BCE2D423612}" srcOrd="1" destOrd="0" parTransId="{E5D3F346-C2F6-4604-8D81-9B688E8C1115}" sibTransId="{20836538-329C-4C37-BFE8-E169C52A5379}"/>
    <dgm:cxn modelId="{49D83BF2-A554-4D6B-8060-9E6FF896DF59}" srcId="{3AA05B7D-6945-42F3-A33C-9145A28BB4EF}" destId="{0E6FB540-6F76-4D70-B9DB-2F8F98EEA383}" srcOrd="1" destOrd="0" parTransId="{140ACEFB-7B99-46DA-869E-E6F3FFD14D69}" sibTransId="{C3ABB1B3-E389-49F8-93F6-7C4AF130C0D9}"/>
    <dgm:cxn modelId="{B1E8410A-D9B3-4286-85CD-3682D3C294F4}" type="presOf" srcId="{A2FA259E-94E8-46B5-ADCC-73D2791329D3}" destId="{944E5054-9111-4260-8D6C-65F705D02C63}" srcOrd="0" destOrd="0" presId="urn:microsoft.com/office/officeart/2005/8/layout/vList6"/>
    <dgm:cxn modelId="{CE1ADD31-0D2D-46A1-B664-C0AD975EFBFF}" type="presOf" srcId="{E8A33748-F473-47A4-8F42-58D6A031120A}" destId="{0E23A5D1-D4C5-436D-970F-676218D4CDBB}" srcOrd="0" destOrd="0" presId="urn:microsoft.com/office/officeart/2005/8/layout/vList6"/>
    <dgm:cxn modelId="{D4A116BA-78F1-4BF9-881D-E51C9C482894}" srcId="{E8A33748-F473-47A4-8F42-58D6A031120A}" destId="{3AA05B7D-6945-42F3-A33C-9145A28BB4EF}" srcOrd="0" destOrd="0" parTransId="{75E924F1-99ED-43C7-857F-7833119EC030}" sibTransId="{12D6F3B3-BD45-4DF1-B07C-55A3285AF3B6}"/>
    <dgm:cxn modelId="{83418383-90CE-461E-ABFF-CEEBC1533CB9}" type="presOf" srcId="{AB30DC7D-7BB7-4B59-A236-B91E6CF09BF1}" destId="{73C2BB65-BB2A-43D3-B40F-5D6374F7A61B}" srcOrd="0" destOrd="2" presId="urn:microsoft.com/office/officeart/2005/8/layout/vList6"/>
    <dgm:cxn modelId="{FB487484-5370-40E2-8206-DF38A88AF869}" type="presParOf" srcId="{0E23A5D1-D4C5-436D-970F-676218D4CDBB}" destId="{46051DAF-B8E9-4824-BEB7-F08E64DAA735}" srcOrd="0" destOrd="0" presId="urn:microsoft.com/office/officeart/2005/8/layout/vList6"/>
    <dgm:cxn modelId="{D5E3A95F-C750-412E-8CFE-3C2B01A6129B}" type="presParOf" srcId="{46051DAF-B8E9-4824-BEB7-F08E64DAA735}" destId="{C98AB623-4A77-4508-B231-A7BFE7BC4C88}" srcOrd="0" destOrd="0" presId="urn:microsoft.com/office/officeart/2005/8/layout/vList6"/>
    <dgm:cxn modelId="{BD337F13-6A50-4B75-88B1-DE19A5D1FED0}" type="presParOf" srcId="{46051DAF-B8E9-4824-BEB7-F08E64DAA735}" destId="{D855DEEE-2FC6-411A-AA45-FF2B0D82FB0E}" srcOrd="1" destOrd="0" presId="urn:microsoft.com/office/officeart/2005/8/layout/vList6"/>
    <dgm:cxn modelId="{81BB1137-F159-42DB-BCF9-133A8A264DD0}" type="presParOf" srcId="{0E23A5D1-D4C5-436D-970F-676218D4CDBB}" destId="{94CCA1A2-D15F-4C01-92CD-06761764FB5C}" srcOrd="1" destOrd="0" presId="urn:microsoft.com/office/officeart/2005/8/layout/vList6"/>
    <dgm:cxn modelId="{6C681650-4F10-434F-8F37-F72DD0FF19BA}" type="presParOf" srcId="{0E23A5D1-D4C5-436D-970F-676218D4CDBB}" destId="{83865592-7CE5-4223-9A66-DF6C21AC8722}" srcOrd="2" destOrd="0" presId="urn:microsoft.com/office/officeart/2005/8/layout/vList6"/>
    <dgm:cxn modelId="{A9D9093D-8C0F-443D-98A3-14BDB9BE91DC}" type="presParOf" srcId="{83865592-7CE5-4223-9A66-DF6C21AC8722}" destId="{2F239E29-2131-4C9D-81A4-F3E51A3F0F4A}" srcOrd="0" destOrd="0" presId="urn:microsoft.com/office/officeart/2005/8/layout/vList6"/>
    <dgm:cxn modelId="{CD69692C-CCE3-46CF-A594-EE6603BA6A93}" type="presParOf" srcId="{83865592-7CE5-4223-9A66-DF6C21AC8722}" destId="{610D8C57-3D5D-437E-BADE-152F0B7F3EAE}" srcOrd="1" destOrd="0" presId="urn:microsoft.com/office/officeart/2005/8/layout/vList6"/>
    <dgm:cxn modelId="{E544D176-ACB1-445E-8443-2ADC87B90C84}" type="presParOf" srcId="{0E23A5D1-D4C5-436D-970F-676218D4CDBB}" destId="{278DEE2F-15B6-4B70-A7C8-1409F30DE2BA}" srcOrd="3" destOrd="0" presId="urn:microsoft.com/office/officeart/2005/8/layout/vList6"/>
    <dgm:cxn modelId="{5D5EA06B-1B68-42E8-8AAB-0900FB4D1583}" type="presParOf" srcId="{0E23A5D1-D4C5-436D-970F-676218D4CDBB}" destId="{7C8CCD01-0611-4852-A204-B2C1FDD409BA}" srcOrd="4" destOrd="0" presId="urn:microsoft.com/office/officeart/2005/8/layout/vList6"/>
    <dgm:cxn modelId="{3D0F9AA1-166B-490B-ABF4-18553EA8C684}" type="presParOf" srcId="{7C8CCD01-0611-4852-A204-B2C1FDD409BA}" destId="{0737D471-93B2-4B02-B582-A0A734A039A9}" srcOrd="0" destOrd="0" presId="urn:microsoft.com/office/officeart/2005/8/layout/vList6"/>
    <dgm:cxn modelId="{75DE1D6E-451D-48C9-BD82-27B2864D9F9E}" type="presParOf" srcId="{7C8CCD01-0611-4852-A204-B2C1FDD409BA}" destId="{F3059C24-A684-4576-AD9D-1995E85AA4F2}" srcOrd="1" destOrd="0" presId="urn:microsoft.com/office/officeart/2005/8/layout/vList6"/>
    <dgm:cxn modelId="{34B092FE-AEB5-4594-9CD4-62C7B66FD67C}" type="presParOf" srcId="{0E23A5D1-D4C5-436D-970F-676218D4CDBB}" destId="{F286D59B-D694-4D02-9E95-86E0E94B12C0}" srcOrd="5" destOrd="0" presId="urn:microsoft.com/office/officeart/2005/8/layout/vList6"/>
    <dgm:cxn modelId="{234451E6-3D62-4B37-9316-D5F7DC905A4C}" type="presParOf" srcId="{0E23A5D1-D4C5-436D-970F-676218D4CDBB}" destId="{CF67B6CD-7E90-46EE-B1C0-3FA46675085A}" srcOrd="6" destOrd="0" presId="urn:microsoft.com/office/officeart/2005/8/layout/vList6"/>
    <dgm:cxn modelId="{4F2FB36F-45C1-415B-AD99-F0ABDE11E988}" type="presParOf" srcId="{CF67B6CD-7E90-46EE-B1C0-3FA46675085A}" destId="{270901E0-71FD-4430-8592-083C265E49A6}" srcOrd="0" destOrd="0" presId="urn:microsoft.com/office/officeart/2005/8/layout/vList6"/>
    <dgm:cxn modelId="{B0A1CBC8-5664-4EA6-8644-12D20CA94398}" type="presParOf" srcId="{CF67B6CD-7E90-46EE-B1C0-3FA46675085A}" destId="{73C2BB65-BB2A-43D3-B40F-5D6374F7A61B}" srcOrd="1" destOrd="0" presId="urn:microsoft.com/office/officeart/2005/8/layout/vList6"/>
    <dgm:cxn modelId="{F551AACB-4BF6-4579-B130-20D049E5CE7E}" type="presParOf" srcId="{0E23A5D1-D4C5-436D-970F-676218D4CDBB}" destId="{CBF38EC8-BC48-45CC-8E71-5BB5E1AFBFB9}" srcOrd="7" destOrd="0" presId="urn:microsoft.com/office/officeart/2005/8/layout/vList6"/>
    <dgm:cxn modelId="{C52F4F45-8479-4803-B145-6C3076B9A510}" type="presParOf" srcId="{0E23A5D1-D4C5-436D-970F-676218D4CDBB}" destId="{FE37CFB1-456D-44A1-8EC6-737E7F682F33}" srcOrd="8" destOrd="0" presId="urn:microsoft.com/office/officeart/2005/8/layout/vList6"/>
    <dgm:cxn modelId="{A23D499E-8621-4637-AC7A-746653B06A8A}" type="presParOf" srcId="{FE37CFB1-456D-44A1-8EC6-737E7F682F33}" destId="{944E5054-9111-4260-8D6C-65F705D02C63}" srcOrd="0" destOrd="0" presId="urn:microsoft.com/office/officeart/2005/8/layout/vList6"/>
    <dgm:cxn modelId="{1E845A06-E797-474A-BC2B-81B418753A89}" type="presParOf" srcId="{FE37CFB1-456D-44A1-8EC6-737E7F682F33}" destId="{14924CD8-C428-45D8-AD32-4F19A72BA9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F86E9-4F02-4FB9-B8F8-5C8D42D7FA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0D0CC-1FFF-478F-84C0-8B06B0E2AAAF}">
      <dgm:prSet phldrT="[Текст]" custT="1"/>
      <dgm:spPr/>
      <dgm:t>
        <a:bodyPr/>
        <a:lstStyle/>
        <a:p>
          <a:r>
            <a:rPr lang="ru-RU" sz="2800" dirty="0"/>
            <a:t>Изменения в Госпрограмме развития с/х </a:t>
          </a:r>
        </a:p>
      </dgm:t>
    </dgm:pt>
    <dgm:pt modelId="{6D7A116A-38D3-48AD-92D9-5A178E83D023}" type="parTrans" cxnId="{62F14434-38BF-4BDA-9F15-A745E6CF5792}">
      <dgm:prSet/>
      <dgm:spPr/>
      <dgm:t>
        <a:bodyPr/>
        <a:lstStyle/>
        <a:p>
          <a:endParaRPr lang="ru-RU"/>
        </a:p>
      </dgm:t>
    </dgm:pt>
    <dgm:pt modelId="{4E8AD6C6-CF2D-4091-B82D-B0BABE85A319}" type="sibTrans" cxnId="{62F14434-38BF-4BDA-9F15-A745E6CF5792}">
      <dgm:prSet/>
      <dgm:spPr/>
      <dgm:t>
        <a:bodyPr/>
        <a:lstStyle/>
        <a:p>
          <a:endParaRPr lang="ru-RU"/>
        </a:p>
      </dgm:t>
    </dgm:pt>
    <dgm:pt modelId="{E12CC0B7-09A3-4C7C-AB58-5D12C046637E}">
      <dgm:prSet phldrT="[Текст]" custT="1"/>
      <dgm:spPr/>
      <dgm:t>
        <a:bodyPr/>
        <a:lstStyle/>
        <a:p>
          <a:r>
            <a:rPr lang="ru-RU" sz="2000" dirty="0"/>
            <a:t>Отмена «единой субсидии»</a:t>
          </a:r>
        </a:p>
      </dgm:t>
    </dgm:pt>
    <dgm:pt modelId="{0478D1B8-B9CF-4696-AC3F-556C3A3EE33F}" type="parTrans" cxnId="{C50FB4FB-5579-4D37-BB10-085A2740E371}">
      <dgm:prSet/>
      <dgm:spPr/>
      <dgm:t>
        <a:bodyPr/>
        <a:lstStyle/>
        <a:p>
          <a:endParaRPr lang="ru-RU"/>
        </a:p>
      </dgm:t>
    </dgm:pt>
    <dgm:pt modelId="{F458E95E-BCD6-4254-9F5E-8683A634EE20}" type="sibTrans" cxnId="{C50FB4FB-5579-4D37-BB10-085A2740E371}">
      <dgm:prSet/>
      <dgm:spPr/>
      <dgm:t>
        <a:bodyPr/>
        <a:lstStyle/>
        <a:p>
          <a:endParaRPr lang="ru-RU"/>
        </a:p>
      </dgm:t>
    </dgm:pt>
    <dgm:pt modelId="{EA4751D6-AD09-40EF-AA47-89C9C85BE37B}">
      <dgm:prSet phldrT="[Текст]" custT="1"/>
      <dgm:spPr/>
      <dgm:t>
        <a:bodyPr/>
        <a:lstStyle/>
        <a:p>
          <a:r>
            <a:rPr lang="ru-RU" sz="2800" dirty="0"/>
            <a:t>План с/х страхования на 2020 год</a:t>
          </a:r>
        </a:p>
      </dgm:t>
    </dgm:pt>
    <dgm:pt modelId="{18D969ED-C352-4D5E-897C-841A9DFC9F32}" type="parTrans" cxnId="{08A8F3EB-34B0-4547-BCE6-BB3DEF21BC69}">
      <dgm:prSet/>
      <dgm:spPr/>
      <dgm:t>
        <a:bodyPr/>
        <a:lstStyle/>
        <a:p>
          <a:endParaRPr lang="ru-RU"/>
        </a:p>
      </dgm:t>
    </dgm:pt>
    <dgm:pt modelId="{6C6528F9-CA43-4F18-904E-CC874BF803F7}" type="sibTrans" cxnId="{08A8F3EB-34B0-4547-BCE6-BB3DEF21BC69}">
      <dgm:prSet/>
      <dgm:spPr/>
      <dgm:t>
        <a:bodyPr/>
        <a:lstStyle/>
        <a:p>
          <a:endParaRPr lang="ru-RU"/>
        </a:p>
      </dgm:t>
    </dgm:pt>
    <dgm:pt modelId="{D5CA6A0A-C749-4EE0-AA70-11707CDA2321}">
      <dgm:prSet phldrT="[Текст]" custT="1"/>
      <dgm:spPr/>
      <dgm:t>
        <a:bodyPr/>
        <a:lstStyle/>
        <a:p>
          <a:r>
            <a:rPr lang="ru-RU" sz="2000" dirty="0"/>
            <a:t>Основные изменения в части страхования </a:t>
          </a:r>
          <a:r>
            <a:rPr lang="ru-RU" sz="2000" dirty="0" err="1"/>
            <a:t>аквакультуры</a:t>
          </a:r>
          <a:r>
            <a:rPr lang="ru-RU" sz="2000" dirty="0"/>
            <a:t>:</a:t>
          </a:r>
          <a:br>
            <a:rPr lang="ru-RU" sz="2000" dirty="0"/>
          </a:br>
          <a:r>
            <a:rPr lang="ru-RU" sz="2000" dirty="0"/>
            <a:t> - расширен перечень объектов страхования (кроме лососевых добавлены осетровые и сомовые</a:t>
          </a:r>
          <a:br>
            <a:rPr lang="ru-RU" sz="2000" dirty="0"/>
          </a:br>
          <a:r>
            <a:rPr lang="ru-RU" sz="2000" dirty="0"/>
            <a:t>- расширен перечень регионов (все субъекты РФ)</a:t>
          </a:r>
        </a:p>
      </dgm:t>
    </dgm:pt>
    <dgm:pt modelId="{E3D14B1F-6D69-474C-8F63-9A4715B41C10}" type="parTrans" cxnId="{FFE09D7C-5632-449E-89B9-AA9A773E83A1}">
      <dgm:prSet/>
      <dgm:spPr/>
      <dgm:t>
        <a:bodyPr/>
        <a:lstStyle/>
        <a:p>
          <a:endParaRPr lang="ru-RU"/>
        </a:p>
      </dgm:t>
    </dgm:pt>
    <dgm:pt modelId="{3465AF60-9564-4965-8842-2F7DB65BAAB1}" type="sibTrans" cxnId="{FFE09D7C-5632-449E-89B9-AA9A773E83A1}">
      <dgm:prSet/>
      <dgm:spPr/>
      <dgm:t>
        <a:bodyPr/>
        <a:lstStyle/>
        <a:p>
          <a:endParaRPr lang="ru-RU"/>
        </a:p>
      </dgm:t>
    </dgm:pt>
    <dgm:pt modelId="{B04D16C4-5F51-464D-A1B6-2A35C0B684C1}">
      <dgm:prSet phldrT="[Текст]" custT="1"/>
      <dgm:spPr/>
      <dgm:t>
        <a:bodyPr/>
        <a:lstStyle/>
        <a:p>
          <a:r>
            <a:rPr lang="ru-RU" sz="2000" dirty="0"/>
            <a:t>Повышающий коэффициент 1,2 на проведение агротехнологических работ, застрахованным хозяйствам</a:t>
          </a:r>
        </a:p>
      </dgm:t>
    </dgm:pt>
    <dgm:pt modelId="{042D9384-3F60-4728-B017-0B1BDB9B2FCC}" type="parTrans" cxnId="{49AF9160-30E0-46D0-95C9-580148C0BD92}">
      <dgm:prSet/>
      <dgm:spPr/>
      <dgm:t>
        <a:bodyPr/>
        <a:lstStyle/>
        <a:p>
          <a:endParaRPr lang="ru-RU"/>
        </a:p>
      </dgm:t>
    </dgm:pt>
    <dgm:pt modelId="{D628371F-B407-4116-B57E-2A58B9A05F7C}" type="sibTrans" cxnId="{49AF9160-30E0-46D0-95C9-580148C0BD92}">
      <dgm:prSet/>
      <dgm:spPr/>
      <dgm:t>
        <a:bodyPr/>
        <a:lstStyle/>
        <a:p>
          <a:endParaRPr lang="ru-RU"/>
        </a:p>
      </dgm:t>
    </dgm:pt>
    <dgm:pt modelId="{E7D2C0E6-830E-4915-BAD9-F781EF5F2564}">
      <dgm:prSet phldrT="[Текст]" custT="1"/>
      <dgm:spPr/>
      <dgm:t>
        <a:bodyPr/>
        <a:lstStyle/>
        <a:p>
          <a:r>
            <a:rPr lang="ru-RU" sz="2000" dirty="0"/>
            <a:t>Объем средств на </a:t>
          </a:r>
          <a:r>
            <a:rPr lang="ru-RU" sz="2000" dirty="0" err="1"/>
            <a:t>агрострахование</a:t>
          </a:r>
          <a:r>
            <a:rPr lang="ru-RU" sz="2000" dirty="0"/>
            <a:t> из ФБ – 2,2 млрд </a:t>
          </a:r>
          <a:r>
            <a:rPr lang="ru-RU" sz="1800" dirty="0"/>
            <a:t>(При наличии потребности и запроса со стороны органов АПК возможно выделение дополнительных 2 млрд руб.)</a:t>
          </a:r>
        </a:p>
      </dgm:t>
    </dgm:pt>
    <dgm:pt modelId="{0DF8E541-92B5-4AE3-BC80-CFDA994D5124}" type="parTrans" cxnId="{11EEE306-ADEF-45BD-A8E5-8200FBA29DA3}">
      <dgm:prSet/>
      <dgm:spPr/>
      <dgm:t>
        <a:bodyPr/>
        <a:lstStyle/>
        <a:p>
          <a:endParaRPr lang="ru-RU"/>
        </a:p>
      </dgm:t>
    </dgm:pt>
    <dgm:pt modelId="{0ACC3439-2682-4D84-B5F3-0CE49522F4A3}" type="sibTrans" cxnId="{11EEE306-ADEF-45BD-A8E5-8200FBA29DA3}">
      <dgm:prSet/>
      <dgm:spPr/>
      <dgm:t>
        <a:bodyPr/>
        <a:lstStyle/>
        <a:p>
          <a:endParaRPr lang="ru-RU"/>
        </a:p>
      </dgm:t>
    </dgm:pt>
    <dgm:pt modelId="{257F9197-3722-4750-B7A3-834B19B18B48}">
      <dgm:prSet phldrT="[Текст]" custT="1"/>
      <dgm:spPr/>
      <dgm:t>
        <a:bodyPr/>
        <a:lstStyle/>
        <a:p>
          <a:r>
            <a:rPr lang="ru-RU" sz="2000" dirty="0"/>
            <a:t>Данные субсидии предоставляются только аграриям, отвечающим критериям отнесения к субъектам малого предпринимательства</a:t>
          </a:r>
        </a:p>
      </dgm:t>
    </dgm:pt>
    <dgm:pt modelId="{F6463339-C38C-4C8D-BE60-04CEB7DD8B96}" type="parTrans" cxnId="{7EE33A7B-4BD8-46F3-A4AE-8C0DF77A6B88}">
      <dgm:prSet/>
      <dgm:spPr/>
      <dgm:t>
        <a:bodyPr/>
        <a:lstStyle/>
        <a:p>
          <a:endParaRPr lang="ru-RU"/>
        </a:p>
      </dgm:t>
    </dgm:pt>
    <dgm:pt modelId="{C0AC38B5-918F-4177-9783-93A96B16652C}" type="sibTrans" cxnId="{7EE33A7B-4BD8-46F3-A4AE-8C0DF77A6B88}">
      <dgm:prSet/>
      <dgm:spPr/>
      <dgm:t>
        <a:bodyPr/>
        <a:lstStyle/>
        <a:p>
          <a:endParaRPr lang="ru-RU"/>
        </a:p>
      </dgm:t>
    </dgm:pt>
    <dgm:pt modelId="{824CBA4C-C9D9-4CA9-88E1-4B95EB0912E8}" type="pres">
      <dgm:prSet presAssocID="{400F86E9-4F02-4FB9-B8F8-5C8D42D7F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55067-996C-4CE3-A2FA-85406AE7A6E5}" type="pres">
      <dgm:prSet presAssocID="{3170D0CC-1FFF-478F-84C0-8B06B0E2AA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1A921-9E20-4C56-9CF4-6FE800629730}" type="pres">
      <dgm:prSet presAssocID="{3170D0CC-1FFF-478F-84C0-8B06B0E2AA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A0D91-2A2B-4487-8B84-0A397C5E647C}" type="pres">
      <dgm:prSet presAssocID="{EA4751D6-AD09-40EF-AA47-89C9C85BE3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B16D8-82BD-4B61-A05C-A48B99F545FF}" type="pres">
      <dgm:prSet presAssocID="{EA4751D6-AD09-40EF-AA47-89C9C85BE3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F9160-30E0-46D0-95C9-580148C0BD92}" srcId="{3170D0CC-1FFF-478F-84C0-8B06B0E2AAAF}" destId="{B04D16C4-5F51-464D-A1B6-2A35C0B684C1}" srcOrd="2" destOrd="0" parTransId="{042D9384-3F60-4728-B017-0B1BDB9B2FCC}" sibTransId="{D628371F-B407-4116-B57E-2A58B9A05F7C}"/>
    <dgm:cxn modelId="{C50FB4FB-5579-4D37-BB10-085A2740E371}" srcId="{3170D0CC-1FFF-478F-84C0-8B06B0E2AAAF}" destId="{E12CC0B7-09A3-4C7C-AB58-5D12C046637E}" srcOrd="0" destOrd="0" parTransId="{0478D1B8-B9CF-4696-AC3F-556C3A3EE33F}" sibTransId="{F458E95E-BCD6-4254-9F5E-8683A634EE20}"/>
    <dgm:cxn modelId="{62F14434-38BF-4BDA-9F15-A745E6CF5792}" srcId="{400F86E9-4F02-4FB9-B8F8-5C8D42D7FA1E}" destId="{3170D0CC-1FFF-478F-84C0-8B06B0E2AAAF}" srcOrd="0" destOrd="0" parTransId="{6D7A116A-38D3-48AD-92D9-5A178E83D023}" sibTransId="{4E8AD6C6-CF2D-4091-B82D-B0BABE85A319}"/>
    <dgm:cxn modelId="{08A8F3EB-34B0-4547-BCE6-BB3DEF21BC69}" srcId="{400F86E9-4F02-4FB9-B8F8-5C8D42D7FA1E}" destId="{EA4751D6-AD09-40EF-AA47-89C9C85BE37B}" srcOrd="1" destOrd="0" parTransId="{18D969ED-C352-4D5E-897C-841A9DFC9F32}" sibTransId="{6C6528F9-CA43-4F18-904E-CC874BF803F7}"/>
    <dgm:cxn modelId="{DE7017E5-432D-438B-ABD7-B20E3A8B0FEB}" type="presOf" srcId="{D5CA6A0A-C749-4EE0-AA70-11707CDA2321}" destId="{B53B16D8-82BD-4B61-A05C-A48B99F545FF}" srcOrd="0" destOrd="0" presId="urn:microsoft.com/office/officeart/2005/8/layout/vList2"/>
    <dgm:cxn modelId="{3D5EBB1F-38FF-4F7B-8FF5-9F65ABED4C4F}" type="presOf" srcId="{E7D2C0E6-830E-4915-BAD9-F781EF5F2564}" destId="{ED01A921-9E20-4C56-9CF4-6FE800629730}" srcOrd="0" destOrd="1" presId="urn:microsoft.com/office/officeart/2005/8/layout/vList2"/>
    <dgm:cxn modelId="{FAC3C1FD-77CF-474C-847F-2A925D0B121D}" type="presOf" srcId="{B04D16C4-5F51-464D-A1B6-2A35C0B684C1}" destId="{ED01A921-9E20-4C56-9CF4-6FE800629730}" srcOrd="0" destOrd="2" presId="urn:microsoft.com/office/officeart/2005/8/layout/vList2"/>
    <dgm:cxn modelId="{FCD30A0C-C1A2-4755-A7D7-830AB7E55918}" type="presOf" srcId="{400F86E9-4F02-4FB9-B8F8-5C8D42D7FA1E}" destId="{824CBA4C-C9D9-4CA9-88E1-4B95EB0912E8}" srcOrd="0" destOrd="0" presId="urn:microsoft.com/office/officeart/2005/8/layout/vList2"/>
    <dgm:cxn modelId="{11EEE306-ADEF-45BD-A8E5-8200FBA29DA3}" srcId="{3170D0CC-1FFF-478F-84C0-8B06B0E2AAAF}" destId="{E7D2C0E6-830E-4915-BAD9-F781EF5F2564}" srcOrd="1" destOrd="0" parTransId="{0DF8E541-92B5-4AE3-BC80-CFDA994D5124}" sibTransId="{0ACC3439-2682-4D84-B5F3-0CE49522F4A3}"/>
    <dgm:cxn modelId="{CC0B7758-79AC-415F-BEB9-0BAB2B28CF0D}" type="presOf" srcId="{EA4751D6-AD09-40EF-AA47-89C9C85BE37B}" destId="{DCDA0D91-2A2B-4487-8B84-0A397C5E647C}" srcOrd="0" destOrd="0" presId="urn:microsoft.com/office/officeart/2005/8/layout/vList2"/>
    <dgm:cxn modelId="{1BC7CDA2-A2EE-48A7-B573-D57C20DBDA7C}" type="presOf" srcId="{257F9197-3722-4750-B7A3-834B19B18B48}" destId="{ED01A921-9E20-4C56-9CF4-6FE800629730}" srcOrd="0" destOrd="3" presId="urn:microsoft.com/office/officeart/2005/8/layout/vList2"/>
    <dgm:cxn modelId="{2CA3715A-FE52-4896-92CF-3A6FE0AAB820}" type="presOf" srcId="{E12CC0B7-09A3-4C7C-AB58-5D12C046637E}" destId="{ED01A921-9E20-4C56-9CF4-6FE800629730}" srcOrd="0" destOrd="0" presId="urn:microsoft.com/office/officeart/2005/8/layout/vList2"/>
    <dgm:cxn modelId="{7EE33A7B-4BD8-46F3-A4AE-8C0DF77A6B88}" srcId="{3170D0CC-1FFF-478F-84C0-8B06B0E2AAAF}" destId="{257F9197-3722-4750-B7A3-834B19B18B48}" srcOrd="3" destOrd="0" parTransId="{F6463339-C38C-4C8D-BE60-04CEB7DD8B96}" sibTransId="{C0AC38B5-918F-4177-9783-93A96B16652C}"/>
    <dgm:cxn modelId="{FFE09D7C-5632-449E-89B9-AA9A773E83A1}" srcId="{EA4751D6-AD09-40EF-AA47-89C9C85BE37B}" destId="{D5CA6A0A-C749-4EE0-AA70-11707CDA2321}" srcOrd="0" destOrd="0" parTransId="{E3D14B1F-6D69-474C-8F63-9A4715B41C10}" sibTransId="{3465AF60-9564-4965-8842-2F7DB65BAAB1}"/>
    <dgm:cxn modelId="{5CA1AEB5-61F2-48CA-B5BB-B7C5E1D6FA00}" type="presOf" srcId="{3170D0CC-1FFF-478F-84C0-8B06B0E2AAAF}" destId="{2C855067-996C-4CE3-A2FA-85406AE7A6E5}" srcOrd="0" destOrd="0" presId="urn:microsoft.com/office/officeart/2005/8/layout/vList2"/>
    <dgm:cxn modelId="{0C3A00BE-9904-4771-8999-D8CF0F80B9C1}" type="presParOf" srcId="{824CBA4C-C9D9-4CA9-88E1-4B95EB0912E8}" destId="{2C855067-996C-4CE3-A2FA-85406AE7A6E5}" srcOrd="0" destOrd="0" presId="urn:microsoft.com/office/officeart/2005/8/layout/vList2"/>
    <dgm:cxn modelId="{CB783695-FC9A-4272-BADC-0E8D535E4B77}" type="presParOf" srcId="{824CBA4C-C9D9-4CA9-88E1-4B95EB0912E8}" destId="{ED01A921-9E20-4C56-9CF4-6FE800629730}" srcOrd="1" destOrd="0" presId="urn:microsoft.com/office/officeart/2005/8/layout/vList2"/>
    <dgm:cxn modelId="{078F4872-7E0F-422F-B69F-A75F640A4381}" type="presParOf" srcId="{824CBA4C-C9D9-4CA9-88E1-4B95EB0912E8}" destId="{DCDA0D91-2A2B-4487-8B84-0A397C5E647C}" srcOrd="2" destOrd="0" presId="urn:microsoft.com/office/officeart/2005/8/layout/vList2"/>
    <dgm:cxn modelId="{CDC2DA43-4F64-4C40-88A3-0F4A84C9EBF7}" type="presParOf" srcId="{824CBA4C-C9D9-4CA9-88E1-4B95EB0912E8}" destId="{B53B16D8-82BD-4B61-A05C-A48B99F545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CA697-4011-4E86-949B-A4182CC36AF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F3D832-AF19-40A2-B756-3432D123A1D3}">
      <dgm:prSet phldrT="[Текст]"/>
      <dgm:spPr/>
      <dgm:t>
        <a:bodyPr/>
        <a:lstStyle/>
        <a:p>
          <a:r>
            <a:rPr lang="ru-RU" dirty="0"/>
            <a:t>Выбрать </a:t>
          </a:r>
          <a:r>
            <a:rPr lang="ru-RU" dirty="0" err="1"/>
            <a:t>сельхозкультуру</a:t>
          </a:r>
          <a:r>
            <a:rPr lang="ru-RU" dirty="0"/>
            <a:t>, которую планируете застраховать</a:t>
          </a:r>
        </a:p>
      </dgm:t>
    </dgm:pt>
    <dgm:pt modelId="{9B3C9617-FDF7-4D87-92A9-0C282B59F2E1}" type="parTrans" cxnId="{A000B3AB-111A-431A-B6EC-7C0E28119A7D}">
      <dgm:prSet/>
      <dgm:spPr/>
      <dgm:t>
        <a:bodyPr/>
        <a:lstStyle/>
        <a:p>
          <a:endParaRPr lang="ru-RU"/>
        </a:p>
      </dgm:t>
    </dgm:pt>
    <dgm:pt modelId="{2AD235F3-A961-4121-AF78-9A455A40C985}" type="sibTrans" cxnId="{A000B3AB-111A-431A-B6EC-7C0E28119A7D}">
      <dgm:prSet/>
      <dgm:spPr/>
      <dgm:t>
        <a:bodyPr/>
        <a:lstStyle/>
        <a:p>
          <a:endParaRPr lang="ru-RU"/>
        </a:p>
      </dgm:t>
    </dgm:pt>
    <dgm:pt modelId="{DDFA9049-F3DC-42D6-A7C6-00AEDE409CDF}">
      <dgm:prSet phldrT="[Текст]"/>
      <dgm:spPr/>
      <dgm:t>
        <a:bodyPr/>
        <a:lstStyle/>
        <a:p>
          <a:r>
            <a:rPr lang="ru-RU" dirty="0"/>
            <a:t>Ознакомиться с едиными правилами страхования (размещены на сайте НСА)</a:t>
          </a:r>
        </a:p>
      </dgm:t>
    </dgm:pt>
    <dgm:pt modelId="{BF46B92D-7605-42B2-B567-580FE3FA2322}" type="parTrans" cxnId="{D9A6B41A-9455-42B1-B01F-BF1856CE2036}">
      <dgm:prSet/>
      <dgm:spPr/>
      <dgm:t>
        <a:bodyPr/>
        <a:lstStyle/>
        <a:p>
          <a:endParaRPr lang="ru-RU"/>
        </a:p>
      </dgm:t>
    </dgm:pt>
    <dgm:pt modelId="{0A213E9F-8F3E-45AA-A83A-DC3CF315B990}" type="sibTrans" cxnId="{D9A6B41A-9455-42B1-B01F-BF1856CE2036}">
      <dgm:prSet/>
      <dgm:spPr/>
      <dgm:t>
        <a:bodyPr/>
        <a:lstStyle/>
        <a:p>
          <a:endParaRPr lang="ru-RU"/>
        </a:p>
      </dgm:t>
    </dgm:pt>
    <dgm:pt modelId="{2D479226-70E4-498A-B744-3E87B1DAD9BB}">
      <dgm:prSet phldrT="[Текст]"/>
      <dgm:spPr/>
      <dgm:t>
        <a:bodyPr/>
        <a:lstStyle/>
        <a:p>
          <a:r>
            <a:rPr lang="ru-RU" dirty="0"/>
            <a:t>Выбрать страховую компанию (перечень компаний размещен на сайте НСА) </a:t>
          </a:r>
        </a:p>
      </dgm:t>
    </dgm:pt>
    <dgm:pt modelId="{FF52D25A-AD77-4E27-9BA9-8953A8BB80D1}" type="parTrans" cxnId="{60722F6E-9147-4414-867F-AC2740DC77F8}">
      <dgm:prSet/>
      <dgm:spPr/>
      <dgm:t>
        <a:bodyPr/>
        <a:lstStyle/>
        <a:p>
          <a:endParaRPr lang="ru-RU"/>
        </a:p>
      </dgm:t>
    </dgm:pt>
    <dgm:pt modelId="{78D8C1FB-DF6A-44D5-92D8-CB26AA5E7041}" type="sibTrans" cxnId="{60722F6E-9147-4414-867F-AC2740DC77F8}">
      <dgm:prSet/>
      <dgm:spPr/>
      <dgm:t>
        <a:bodyPr/>
        <a:lstStyle/>
        <a:p>
          <a:endParaRPr lang="ru-RU"/>
        </a:p>
      </dgm:t>
    </dgm:pt>
    <dgm:pt modelId="{511CE445-81DE-465C-BB83-98B795797902}">
      <dgm:prSet/>
      <dgm:spPr/>
      <dgm:t>
        <a:bodyPr/>
        <a:lstStyle/>
        <a:p>
          <a:r>
            <a:rPr lang="ru-RU" dirty="0"/>
            <a:t>Выбрать программу страхования (риски, франшизу, страховую сумму)</a:t>
          </a:r>
        </a:p>
      </dgm:t>
    </dgm:pt>
    <dgm:pt modelId="{10E01E1E-839A-40F2-B4E0-456E368049D0}" type="parTrans" cxnId="{5A07CB9C-A175-4A4B-8DD2-115B01404E0A}">
      <dgm:prSet/>
      <dgm:spPr/>
      <dgm:t>
        <a:bodyPr/>
        <a:lstStyle/>
        <a:p>
          <a:endParaRPr lang="ru-RU"/>
        </a:p>
      </dgm:t>
    </dgm:pt>
    <dgm:pt modelId="{B5E1C580-D51D-4AC7-B56B-38A111E38194}" type="sibTrans" cxnId="{5A07CB9C-A175-4A4B-8DD2-115B01404E0A}">
      <dgm:prSet/>
      <dgm:spPr/>
      <dgm:t>
        <a:bodyPr/>
        <a:lstStyle/>
        <a:p>
          <a:endParaRPr lang="ru-RU"/>
        </a:p>
      </dgm:t>
    </dgm:pt>
    <dgm:pt modelId="{C1B0B392-2996-4770-ADAF-FCEC1E95DA35}">
      <dgm:prSet phldrT="[Текст]"/>
      <dgm:spPr/>
      <dgm:t>
        <a:bodyPr/>
        <a:lstStyle/>
        <a:p>
          <a:r>
            <a:rPr lang="ru-RU" dirty="0"/>
            <a:t>Заключить договор страхования</a:t>
          </a:r>
        </a:p>
      </dgm:t>
    </dgm:pt>
    <dgm:pt modelId="{CF6882BA-9792-4300-BEA6-A6A0ED4D0D60}" type="parTrans" cxnId="{02A024D3-D467-41FD-BC47-256141BCCB8C}">
      <dgm:prSet/>
      <dgm:spPr/>
      <dgm:t>
        <a:bodyPr/>
        <a:lstStyle/>
        <a:p>
          <a:endParaRPr lang="ru-RU"/>
        </a:p>
      </dgm:t>
    </dgm:pt>
    <dgm:pt modelId="{087FAA27-656F-4AB9-A0A9-ABBC618408EB}" type="sibTrans" cxnId="{02A024D3-D467-41FD-BC47-256141BCCB8C}">
      <dgm:prSet/>
      <dgm:spPr/>
      <dgm:t>
        <a:bodyPr/>
        <a:lstStyle/>
        <a:p>
          <a:endParaRPr lang="ru-RU"/>
        </a:p>
      </dgm:t>
    </dgm:pt>
    <dgm:pt modelId="{3BBB97D8-7A01-46AB-A5E2-B9FCF4111A3F}" type="pres">
      <dgm:prSet presAssocID="{2D8CA697-4011-4E86-949B-A4182CC36A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B636B-DE0F-4BD1-83A8-93ED5649E764}" type="pres">
      <dgm:prSet presAssocID="{2D8CA697-4011-4E86-949B-A4182CC36AF7}" presName="dummyMaxCanvas" presStyleCnt="0">
        <dgm:presLayoutVars/>
      </dgm:prSet>
      <dgm:spPr/>
    </dgm:pt>
    <dgm:pt modelId="{546B587B-B330-4E3F-941A-555558EF786F}" type="pres">
      <dgm:prSet presAssocID="{2D8CA697-4011-4E86-949B-A4182CC36AF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3503-01C2-441D-8BE5-D9B4D397FABF}" type="pres">
      <dgm:prSet presAssocID="{2D8CA697-4011-4E86-949B-A4182CC36AF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EB766-E259-48EA-B65A-1D694470D438}" type="pres">
      <dgm:prSet presAssocID="{2D8CA697-4011-4E86-949B-A4182CC36AF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3E5EE-68A9-42FE-8A91-DF66E2F61CF6}" type="pres">
      <dgm:prSet presAssocID="{2D8CA697-4011-4E86-949B-A4182CC36AF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AB0D-CA45-4E25-9A20-7E63BE5547AE}" type="pres">
      <dgm:prSet presAssocID="{2D8CA697-4011-4E86-949B-A4182CC36A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4C08F-0A94-4B9A-A374-5DA3A004C200}" type="pres">
      <dgm:prSet presAssocID="{2D8CA697-4011-4E86-949B-A4182CC36A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BF09A-08DE-4921-A2EF-6494348F1600}" type="pres">
      <dgm:prSet presAssocID="{2D8CA697-4011-4E86-949B-A4182CC36A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20B5-C5C5-4C3E-B631-44F2EF951D60}" type="pres">
      <dgm:prSet presAssocID="{2D8CA697-4011-4E86-949B-A4182CC36A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DFF9-A8EB-4B4E-BC5D-B8004C351123}" type="pres">
      <dgm:prSet presAssocID="{2D8CA697-4011-4E86-949B-A4182CC36A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9940-00B4-4094-8466-1EEAC3166DA4}" type="pres">
      <dgm:prSet presAssocID="{2D8CA697-4011-4E86-949B-A4182CC36A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3DDE7-34BD-4F62-AD1D-2BE8DCA1D499}" type="pres">
      <dgm:prSet presAssocID="{2D8CA697-4011-4E86-949B-A4182CC36A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BEA82-FAAA-4C0C-8070-4E9AD829E6E1}" type="pres">
      <dgm:prSet presAssocID="{2D8CA697-4011-4E86-949B-A4182CC36A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E58A-7EAB-4ACB-B579-09F8D15A561C}" type="pres">
      <dgm:prSet presAssocID="{2D8CA697-4011-4E86-949B-A4182CC36A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A8DC7-7E97-4DCD-BCBF-CDB9A8248D05}" type="pres">
      <dgm:prSet presAssocID="{2D8CA697-4011-4E86-949B-A4182CC36A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7CB9C-A175-4A4B-8DD2-115B01404E0A}" srcId="{2D8CA697-4011-4E86-949B-A4182CC36AF7}" destId="{511CE445-81DE-465C-BB83-98B795797902}" srcOrd="3" destOrd="0" parTransId="{10E01E1E-839A-40F2-B4E0-456E368049D0}" sibTransId="{B5E1C580-D51D-4AC7-B56B-38A111E38194}"/>
    <dgm:cxn modelId="{60722F6E-9147-4414-867F-AC2740DC77F8}" srcId="{2D8CA697-4011-4E86-949B-A4182CC36AF7}" destId="{2D479226-70E4-498A-B744-3E87B1DAD9BB}" srcOrd="2" destOrd="0" parTransId="{FF52D25A-AD77-4E27-9BA9-8953A8BB80D1}" sibTransId="{78D8C1FB-DF6A-44D5-92D8-CB26AA5E7041}"/>
    <dgm:cxn modelId="{27927334-C538-4679-A66D-6C4AD68B5771}" type="presOf" srcId="{2D479226-70E4-498A-B744-3E87B1DAD9BB}" destId="{4C6EB766-E259-48EA-B65A-1D694470D438}" srcOrd="0" destOrd="0" presId="urn:microsoft.com/office/officeart/2005/8/layout/vProcess5"/>
    <dgm:cxn modelId="{987D8834-724A-4023-8E3F-0D604D67117F}" type="presOf" srcId="{C1B0B392-2996-4770-ADAF-FCEC1E95DA35}" destId="{A33A8DC7-7E97-4DCD-BCBF-CDB9A8248D05}" srcOrd="1" destOrd="0" presId="urn:microsoft.com/office/officeart/2005/8/layout/vProcess5"/>
    <dgm:cxn modelId="{36A4AB57-297C-46FF-906C-2A34CE65D8DF}" type="presOf" srcId="{2D8CA697-4011-4E86-949B-A4182CC36AF7}" destId="{3BBB97D8-7A01-46AB-A5E2-B9FCF4111A3F}" srcOrd="0" destOrd="0" presId="urn:microsoft.com/office/officeart/2005/8/layout/vProcess5"/>
    <dgm:cxn modelId="{B12E9F0E-F827-45BC-8984-8580F85F95CD}" type="presOf" srcId="{2AD235F3-A961-4121-AF78-9A455A40C985}" destId="{3694C08F-0A94-4B9A-A374-5DA3A004C200}" srcOrd="0" destOrd="0" presId="urn:microsoft.com/office/officeart/2005/8/layout/vProcess5"/>
    <dgm:cxn modelId="{D9A6B41A-9455-42B1-B01F-BF1856CE2036}" srcId="{2D8CA697-4011-4E86-949B-A4182CC36AF7}" destId="{DDFA9049-F3DC-42D6-A7C6-00AEDE409CDF}" srcOrd="1" destOrd="0" parTransId="{BF46B92D-7605-42B2-B567-580FE3FA2322}" sibTransId="{0A213E9F-8F3E-45AA-A83A-DC3CF315B990}"/>
    <dgm:cxn modelId="{CADEE883-F9AD-4638-84A5-F862BC65E4FE}" type="presOf" srcId="{44F3D832-AF19-40A2-B756-3432D123A1D3}" destId="{546B587B-B330-4E3F-941A-555558EF786F}" srcOrd="0" destOrd="0" presId="urn:microsoft.com/office/officeart/2005/8/layout/vProcess5"/>
    <dgm:cxn modelId="{C7F79F77-9FB2-410B-8D6C-C8CE8B8D910B}" type="presOf" srcId="{B5E1C580-D51D-4AC7-B56B-38A111E38194}" destId="{54BBDFF9-A8EB-4B4E-BC5D-B8004C351123}" srcOrd="0" destOrd="0" presId="urn:microsoft.com/office/officeart/2005/8/layout/vProcess5"/>
    <dgm:cxn modelId="{E0BA44A6-7DBE-4601-AA60-5E8117724A2F}" type="presOf" srcId="{511CE445-81DE-465C-BB83-98B795797902}" destId="{625DE58A-7EAB-4ACB-B579-09F8D15A561C}" srcOrd="1" destOrd="0" presId="urn:microsoft.com/office/officeart/2005/8/layout/vProcess5"/>
    <dgm:cxn modelId="{22318AF2-613F-427B-B9D9-08C19A3B3D22}" type="presOf" srcId="{2D479226-70E4-498A-B744-3E87B1DAD9BB}" destId="{EECBEA82-FAAA-4C0C-8070-4E9AD829E6E1}" srcOrd="1" destOrd="0" presId="urn:microsoft.com/office/officeart/2005/8/layout/vProcess5"/>
    <dgm:cxn modelId="{5EA714BA-9773-424B-9210-7C044C975316}" type="presOf" srcId="{511CE445-81DE-465C-BB83-98B795797902}" destId="{10A3E5EE-68A9-42FE-8A91-DF66E2F61CF6}" srcOrd="0" destOrd="0" presId="urn:microsoft.com/office/officeart/2005/8/layout/vProcess5"/>
    <dgm:cxn modelId="{AACE51CC-1997-4D27-B342-EA1107630C47}" type="presOf" srcId="{DDFA9049-F3DC-42D6-A7C6-00AEDE409CDF}" destId="{6FD73503-01C2-441D-8BE5-D9B4D397FABF}" srcOrd="0" destOrd="0" presId="urn:microsoft.com/office/officeart/2005/8/layout/vProcess5"/>
    <dgm:cxn modelId="{02A024D3-D467-41FD-BC47-256141BCCB8C}" srcId="{2D8CA697-4011-4E86-949B-A4182CC36AF7}" destId="{C1B0B392-2996-4770-ADAF-FCEC1E95DA35}" srcOrd="4" destOrd="0" parTransId="{CF6882BA-9792-4300-BEA6-A6A0ED4D0D60}" sibTransId="{087FAA27-656F-4AB9-A0A9-ABBC618408EB}"/>
    <dgm:cxn modelId="{90304436-03B9-4B02-A5A8-DEB78398944C}" type="presOf" srcId="{0A213E9F-8F3E-45AA-A83A-DC3CF315B990}" destId="{47ABF09A-08DE-4921-A2EF-6494348F1600}" srcOrd="0" destOrd="0" presId="urn:microsoft.com/office/officeart/2005/8/layout/vProcess5"/>
    <dgm:cxn modelId="{E1F0D081-38C9-43D7-9E3B-C8DB231ADFF2}" type="presOf" srcId="{C1B0B392-2996-4770-ADAF-FCEC1E95DA35}" destId="{9C52AB0D-CA45-4E25-9A20-7E63BE5547AE}" srcOrd="0" destOrd="0" presId="urn:microsoft.com/office/officeart/2005/8/layout/vProcess5"/>
    <dgm:cxn modelId="{A000B3AB-111A-431A-B6EC-7C0E28119A7D}" srcId="{2D8CA697-4011-4E86-949B-A4182CC36AF7}" destId="{44F3D832-AF19-40A2-B756-3432D123A1D3}" srcOrd="0" destOrd="0" parTransId="{9B3C9617-FDF7-4D87-92A9-0C282B59F2E1}" sibTransId="{2AD235F3-A961-4121-AF78-9A455A40C985}"/>
    <dgm:cxn modelId="{0B83D26D-372D-4DE8-BEF1-949AABD845F0}" type="presOf" srcId="{44F3D832-AF19-40A2-B756-3432D123A1D3}" destId="{E6CC9940-00B4-4094-8466-1EEAC3166DA4}" srcOrd="1" destOrd="0" presId="urn:microsoft.com/office/officeart/2005/8/layout/vProcess5"/>
    <dgm:cxn modelId="{DB65A2FB-41C7-4530-9684-21AF0996A9CF}" type="presOf" srcId="{DDFA9049-F3DC-42D6-A7C6-00AEDE409CDF}" destId="{C3A3DDE7-34BD-4F62-AD1D-2BE8DCA1D499}" srcOrd="1" destOrd="0" presId="urn:microsoft.com/office/officeart/2005/8/layout/vProcess5"/>
    <dgm:cxn modelId="{64FBDB3D-AC3D-43B2-AC79-32ED7AA5B593}" type="presOf" srcId="{78D8C1FB-DF6A-44D5-92D8-CB26AA5E7041}" destId="{276520B5-C5C5-4C3E-B631-44F2EF951D60}" srcOrd="0" destOrd="0" presId="urn:microsoft.com/office/officeart/2005/8/layout/vProcess5"/>
    <dgm:cxn modelId="{5BF436F4-C625-4E93-A8AB-6910CECE1272}" type="presParOf" srcId="{3BBB97D8-7A01-46AB-A5E2-B9FCF4111A3F}" destId="{25EB636B-DE0F-4BD1-83A8-93ED5649E764}" srcOrd="0" destOrd="0" presId="urn:microsoft.com/office/officeart/2005/8/layout/vProcess5"/>
    <dgm:cxn modelId="{920CE5B3-FEE4-4CE5-BC7D-7F030181659A}" type="presParOf" srcId="{3BBB97D8-7A01-46AB-A5E2-B9FCF4111A3F}" destId="{546B587B-B330-4E3F-941A-555558EF786F}" srcOrd="1" destOrd="0" presId="urn:microsoft.com/office/officeart/2005/8/layout/vProcess5"/>
    <dgm:cxn modelId="{E217D77D-6CD3-4E9F-A107-3773FD80A8B0}" type="presParOf" srcId="{3BBB97D8-7A01-46AB-A5E2-B9FCF4111A3F}" destId="{6FD73503-01C2-441D-8BE5-D9B4D397FABF}" srcOrd="2" destOrd="0" presId="urn:microsoft.com/office/officeart/2005/8/layout/vProcess5"/>
    <dgm:cxn modelId="{091B381B-9E5A-4809-83BD-79588F952229}" type="presParOf" srcId="{3BBB97D8-7A01-46AB-A5E2-B9FCF4111A3F}" destId="{4C6EB766-E259-48EA-B65A-1D694470D438}" srcOrd="3" destOrd="0" presId="urn:microsoft.com/office/officeart/2005/8/layout/vProcess5"/>
    <dgm:cxn modelId="{35B04754-394A-4549-89C0-E96CAC576CD1}" type="presParOf" srcId="{3BBB97D8-7A01-46AB-A5E2-B9FCF4111A3F}" destId="{10A3E5EE-68A9-42FE-8A91-DF66E2F61CF6}" srcOrd="4" destOrd="0" presId="urn:microsoft.com/office/officeart/2005/8/layout/vProcess5"/>
    <dgm:cxn modelId="{419C30AE-339C-4FBE-85E7-1D7EC4FCAFCB}" type="presParOf" srcId="{3BBB97D8-7A01-46AB-A5E2-B9FCF4111A3F}" destId="{9C52AB0D-CA45-4E25-9A20-7E63BE5547AE}" srcOrd="5" destOrd="0" presId="urn:microsoft.com/office/officeart/2005/8/layout/vProcess5"/>
    <dgm:cxn modelId="{BBF93B20-D527-40A1-B12E-BD330E8AB293}" type="presParOf" srcId="{3BBB97D8-7A01-46AB-A5E2-B9FCF4111A3F}" destId="{3694C08F-0A94-4B9A-A374-5DA3A004C200}" srcOrd="6" destOrd="0" presId="urn:microsoft.com/office/officeart/2005/8/layout/vProcess5"/>
    <dgm:cxn modelId="{A98EEEA5-D0D2-4DC3-B1D9-7E459852EC9D}" type="presParOf" srcId="{3BBB97D8-7A01-46AB-A5E2-B9FCF4111A3F}" destId="{47ABF09A-08DE-4921-A2EF-6494348F1600}" srcOrd="7" destOrd="0" presId="urn:microsoft.com/office/officeart/2005/8/layout/vProcess5"/>
    <dgm:cxn modelId="{A0C19950-78F9-40B2-80CC-E8AC5E7E3EB5}" type="presParOf" srcId="{3BBB97D8-7A01-46AB-A5E2-B9FCF4111A3F}" destId="{276520B5-C5C5-4C3E-B631-44F2EF951D60}" srcOrd="8" destOrd="0" presId="urn:microsoft.com/office/officeart/2005/8/layout/vProcess5"/>
    <dgm:cxn modelId="{427E65B5-F457-4455-8A55-2EAF9C8B3735}" type="presParOf" srcId="{3BBB97D8-7A01-46AB-A5E2-B9FCF4111A3F}" destId="{54BBDFF9-A8EB-4B4E-BC5D-B8004C351123}" srcOrd="9" destOrd="0" presId="urn:microsoft.com/office/officeart/2005/8/layout/vProcess5"/>
    <dgm:cxn modelId="{7F549C05-C3C6-45DE-AF26-47C8A88480FA}" type="presParOf" srcId="{3BBB97D8-7A01-46AB-A5E2-B9FCF4111A3F}" destId="{E6CC9940-00B4-4094-8466-1EEAC3166DA4}" srcOrd="10" destOrd="0" presId="urn:microsoft.com/office/officeart/2005/8/layout/vProcess5"/>
    <dgm:cxn modelId="{8A664A7F-BE3C-45AC-80EC-28857383C76B}" type="presParOf" srcId="{3BBB97D8-7A01-46AB-A5E2-B9FCF4111A3F}" destId="{C3A3DDE7-34BD-4F62-AD1D-2BE8DCA1D499}" srcOrd="11" destOrd="0" presId="urn:microsoft.com/office/officeart/2005/8/layout/vProcess5"/>
    <dgm:cxn modelId="{495C8C06-5A03-48E4-8B0A-06EE477D8B9B}" type="presParOf" srcId="{3BBB97D8-7A01-46AB-A5E2-B9FCF4111A3F}" destId="{EECBEA82-FAAA-4C0C-8070-4E9AD829E6E1}" srcOrd="12" destOrd="0" presId="urn:microsoft.com/office/officeart/2005/8/layout/vProcess5"/>
    <dgm:cxn modelId="{43D8D9B1-E257-48B1-A12C-D561B62514AF}" type="presParOf" srcId="{3BBB97D8-7A01-46AB-A5E2-B9FCF4111A3F}" destId="{625DE58A-7EAB-4ACB-B579-09F8D15A561C}" srcOrd="13" destOrd="0" presId="urn:microsoft.com/office/officeart/2005/8/layout/vProcess5"/>
    <dgm:cxn modelId="{05DCBDAE-B9C1-46B3-ACC5-9FD06371EF60}" type="presParOf" srcId="{3BBB97D8-7A01-46AB-A5E2-B9FCF4111A3F}" destId="{A33A8DC7-7E97-4DCD-BCBF-CDB9A8248D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BBF34-DEF0-43F9-BE8A-DE2350281BE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43203-AC03-4332-9224-1668AD65F3A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заключен не </a:t>
          </a:r>
          <a:r>
            <a:rPr lang="ru-RU" sz="1600">
              <a:latin typeface="+mn-lt"/>
              <a:cs typeface="Arial" panose="020B0604020202020204" pitchFamily="34" charset="0"/>
            </a:rPr>
            <a:t>позднее </a:t>
          </a:r>
          <a:r>
            <a:rPr lang="ru-RU" sz="1600" b="1">
              <a:latin typeface="+mn-lt"/>
              <a:cs typeface="Arial" panose="020B0604020202020204" pitchFamily="34" charset="0"/>
            </a:rPr>
            <a:t>15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календарных дней</a:t>
          </a:r>
          <a:r>
            <a:rPr lang="ru-RU" sz="1600" dirty="0">
              <a:latin typeface="+mn-lt"/>
              <a:cs typeface="Arial" panose="020B0604020202020204" pitchFamily="34" charset="0"/>
            </a:rPr>
            <a:t> после окончания сева </a:t>
          </a:r>
        </a:p>
      </dgm:t>
    </dgm:pt>
    <dgm:pt modelId="{4C520E71-C319-48C3-9FB2-F955C2C42DCD}" type="par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BAD90BF-A6E6-4403-9B92-2187494D5C73}" type="sib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99CA58-F127-49D6-B75A-0631CA48280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634D2726-8F8F-4B2E-8E14-B53A3EFE3D1F}" type="par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650E092-4032-4829-A9B3-975E5D2A82E9}" type="sib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C17409A-C1E0-43CF-9B70-7E277B6F962F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50% </a:t>
          </a:r>
          <a:r>
            <a:rPr lang="ru-RU" sz="16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gm:t>
    </dgm:pt>
    <dgm:pt modelId="{35054A7E-5F67-4BF4-9595-AFD97357CCC7}" type="par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8770C35-842A-49C9-AD15-651A7F394D3B}" type="sib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FA185E1-9A09-4770-BF82-BF6BEADB09B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05620AC8-0F77-426A-912B-998E00791387}" type="par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1416C7E-35E0-4982-A3D5-EEEAFBF9E833}" type="sib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31DF645-5181-4DD2-9406-937EF6012BA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dirty="0">
              <a:latin typeface="+mn-lt"/>
              <a:cs typeface="Arial" panose="020B0604020202020204" pitchFamily="34" charset="0"/>
            </a:rPr>
            <a:t> страховой суммы</a:t>
          </a:r>
        </a:p>
      </dgm:t>
    </dgm:pt>
    <dgm:pt modelId="{02ABCC6B-FC90-44CD-807F-85EF1F504A77}" type="par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721E0E-853C-49E8-8AC2-D6D1A9BDE4E3}" type="sib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481A84A-1C48-47FB-9B17-C0BE0033C6C9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gm:t>
    </dgm:pt>
    <dgm:pt modelId="{D4C1FADA-BC54-42F2-AC93-973F33E0999C}" type="par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8671E38-F465-481B-A86A-7CC3E22928D4}" type="sib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6184586-3D53-44A4-BDD3-FCD35BAFD2CE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C47277EE-AA70-47CF-BC54-08CD54DCCC8B}" type="par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657E97D-6912-4C2B-9576-E05F236371B8}" type="sib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C368672-9EE0-4066-B5E8-B962DC1F36DF}" type="pres">
      <dgm:prSet presAssocID="{01ABBF34-DEF0-43F9-BE8A-DE2350281B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9531D5-74D7-45DB-A12B-9A27D1EFE75C}" type="pres">
      <dgm:prSet presAssocID="{01ABBF34-DEF0-43F9-BE8A-DE2350281BEE}" presName="Name1" presStyleCnt="0"/>
      <dgm:spPr/>
    </dgm:pt>
    <dgm:pt modelId="{CC4D5DC0-B89E-4980-9BA0-E1BB357B9BB0}" type="pres">
      <dgm:prSet presAssocID="{01ABBF34-DEF0-43F9-BE8A-DE2350281BEE}" presName="cycle" presStyleCnt="0"/>
      <dgm:spPr/>
    </dgm:pt>
    <dgm:pt modelId="{31918EF4-D54F-4E5A-95D3-5703D2CD9B1D}" type="pres">
      <dgm:prSet presAssocID="{01ABBF34-DEF0-43F9-BE8A-DE2350281BEE}" presName="srcNode" presStyleLbl="node1" presStyleIdx="0" presStyleCnt="7"/>
      <dgm:spPr/>
    </dgm:pt>
    <dgm:pt modelId="{536297F8-E3C6-47DF-A54F-17A10902CB1D}" type="pres">
      <dgm:prSet presAssocID="{01ABBF34-DEF0-43F9-BE8A-DE2350281BEE}" presName="conn" presStyleLbl="parChTrans1D2" presStyleIdx="0" presStyleCnt="1" custLinFactNeighborX="173" custLinFactNeighborY="2"/>
      <dgm:spPr/>
      <dgm:t>
        <a:bodyPr/>
        <a:lstStyle/>
        <a:p>
          <a:endParaRPr lang="ru-RU"/>
        </a:p>
      </dgm:t>
    </dgm:pt>
    <dgm:pt modelId="{43F7B879-BB53-4072-BB16-D1273BB79FEE}" type="pres">
      <dgm:prSet presAssocID="{01ABBF34-DEF0-43F9-BE8A-DE2350281BEE}" presName="extraNode" presStyleLbl="node1" presStyleIdx="0" presStyleCnt="7"/>
      <dgm:spPr/>
    </dgm:pt>
    <dgm:pt modelId="{C76B933D-D6ED-48C8-905E-E26799030403}" type="pres">
      <dgm:prSet presAssocID="{01ABBF34-DEF0-43F9-BE8A-DE2350281BEE}" presName="dstNode" presStyleLbl="node1" presStyleIdx="0" presStyleCnt="7"/>
      <dgm:spPr/>
    </dgm:pt>
    <dgm:pt modelId="{567C2558-004C-4FBB-9E0D-C9815D63CC15}" type="pres">
      <dgm:prSet presAssocID="{F899CA58-F127-49D6-B75A-0631CA48280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DF82-4463-475A-A043-B070AC07E248}" type="pres">
      <dgm:prSet presAssocID="{F899CA58-F127-49D6-B75A-0631CA482807}" presName="accent_1" presStyleCnt="0"/>
      <dgm:spPr/>
    </dgm:pt>
    <dgm:pt modelId="{C5AD077C-450F-4215-A7B9-9207667B22E2}" type="pres">
      <dgm:prSet presAssocID="{F899CA58-F127-49D6-B75A-0631CA482807}" presName="accentRepeatNode" presStyleLbl="solidFgAcc1" presStyleIdx="0" presStyleCnt="7"/>
      <dgm:spPr/>
    </dgm:pt>
    <dgm:pt modelId="{5A1C4CD0-4A51-45F9-BF2B-8FEC0190CA0C}" type="pres">
      <dgm:prSet presAssocID="{59E43203-AC03-4332-9224-1668AD65F3A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C974-9164-4E8B-AD57-7423DACF7206}" type="pres">
      <dgm:prSet presAssocID="{59E43203-AC03-4332-9224-1668AD65F3A0}" presName="accent_2" presStyleCnt="0"/>
      <dgm:spPr/>
    </dgm:pt>
    <dgm:pt modelId="{ED1634C3-677E-408B-9144-65B2DB7D2C6B}" type="pres">
      <dgm:prSet presAssocID="{59E43203-AC03-4332-9224-1668AD65F3A0}" presName="accentRepeatNode" presStyleLbl="solidFgAcc1" presStyleIdx="1" presStyleCnt="7"/>
      <dgm:spPr/>
    </dgm:pt>
    <dgm:pt modelId="{8810C58A-B1DA-48C5-9235-A4B17796F688}" type="pres">
      <dgm:prSet presAssocID="{AC17409A-C1E0-43CF-9B70-7E277B6F96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6755-A43C-4B6A-BCC6-2E4A0632DCB1}" type="pres">
      <dgm:prSet presAssocID="{AC17409A-C1E0-43CF-9B70-7E277B6F962F}" presName="accent_3" presStyleCnt="0"/>
      <dgm:spPr/>
    </dgm:pt>
    <dgm:pt modelId="{6265A231-D807-4578-87F7-5CAD492CE34A}" type="pres">
      <dgm:prSet presAssocID="{AC17409A-C1E0-43CF-9B70-7E277B6F962F}" presName="accentRepeatNode" presStyleLbl="solidFgAcc1" presStyleIdx="2" presStyleCnt="7"/>
      <dgm:spPr/>
    </dgm:pt>
    <dgm:pt modelId="{9D1EF3D9-1AF2-4172-A69C-4A6C9422B153}" type="pres">
      <dgm:prSet presAssocID="{DFA185E1-9A09-4770-BF82-BF6BEADB09B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0163-990B-4F0B-B6AD-EC512F6066A0}" type="pres">
      <dgm:prSet presAssocID="{DFA185E1-9A09-4770-BF82-BF6BEADB09BB}" presName="accent_4" presStyleCnt="0"/>
      <dgm:spPr/>
    </dgm:pt>
    <dgm:pt modelId="{B84E17B2-D509-4432-A956-B55A3252ABBD}" type="pres">
      <dgm:prSet presAssocID="{DFA185E1-9A09-4770-BF82-BF6BEADB09BB}" presName="accentRepeatNode" presStyleLbl="solidFgAcc1" presStyleIdx="3" presStyleCnt="7"/>
      <dgm:spPr/>
    </dgm:pt>
    <dgm:pt modelId="{D57E442E-BED5-4957-812F-E629F96A56CD}" type="pres">
      <dgm:prSet presAssocID="{131DF645-5181-4DD2-9406-937EF6012B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3A725-AF99-4254-B08F-6DB629BC4C05}" type="pres">
      <dgm:prSet presAssocID="{131DF645-5181-4DD2-9406-937EF6012BA5}" presName="accent_5" presStyleCnt="0"/>
      <dgm:spPr/>
    </dgm:pt>
    <dgm:pt modelId="{5A0FACB0-42EB-4A1E-9278-1A31381537C6}" type="pres">
      <dgm:prSet presAssocID="{131DF645-5181-4DD2-9406-937EF6012BA5}" presName="accentRepeatNode" presStyleLbl="solidFgAcc1" presStyleIdx="4" presStyleCnt="7"/>
      <dgm:spPr/>
    </dgm:pt>
    <dgm:pt modelId="{22749D63-25EF-4DF9-99D1-84AF0DBAEB0E}" type="pres">
      <dgm:prSet presAssocID="{7481A84A-1C48-47FB-9B17-C0BE0033C6C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9A6E-33E0-4ED8-B3F5-4CAC813942C8}" type="pres">
      <dgm:prSet presAssocID="{7481A84A-1C48-47FB-9B17-C0BE0033C6C9}" presName="accent_6" presStyleCnt="0"/>
      <dgm:spPr/>
    </dgm:pt>
    <dgm:pt modelId="{0D74C856-D17B-467E-A87A-83DE07580B2D}" type="pres">
      <dgm:prSet presAssocID="{7481A84A-1C48-47FB-9B17-C0BE0033C6C9}" presName="accentRepeatNode" presStyleLbl="solidFgAcc1" presStyleIdx="5" presStyleCnt="7"/>
      <dgm:spPr/>
    </dgm:pt>
    <dgm:pt modelId="{776CF797-EDB6-46BF-9D1A-87DDF7A868D5}" type="pres">
      <dgm:prSet presAssocID="{E6184586-3D53-44A4-BDD3-FCD35BAFD2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4C03-0BCD-4538-AF84-C2EA538E824A}" type="pres">
      <dgm:prSet presAssocID="{E6184586-3D53-44A4-BDD3-FCD35BAFD2CE}" presName="accent_7" presStyleCnt="0"/>
      <dgm:spPr/>
    </dgm:pt>
    <dgm:pt modelId="{E854E8CC-0267-4E27-877D-8A2ECE22CDAA}" type="pres">
      <dgm:prSet presAssocID="{E6184586-3D53-44A4-BDD3-FCD35BAFD2CE}" presName="accentRepeatNode" presStyleLbl="solidFgAcc1" presStyleIdx="6" presStyleCnt="7"/>
      <dgm:spPr/>
    </dgm:pt>
  </dgm:ptLst>
  <dgm:cxnLst>
    <dgm:cxn modelId="{50A3FC6A-7078-4ABC-AF20-EC2C3533244F}" type="presOf" srcId="{DFA185E1-9A09-4770-BF82-BF6BEADB09BB}" destId="{9D1EF3D9-1AF2-4172-A69C-4A6C9422B153}" srcOrd="0" destOrd="0" presId="urn:microsoft.com/office/officeart/2008/layout/VerticalCurvedList"/>
    <dgm:cxn modelId="{6AC19881-FD6C-439F-9B17-865A10A286D8}" type="presOf" srcId="{E6184586-3D53-44A4-BDD3-FCD35BAFD2CE}" destId="{776CF797-EDB6-46BF-9D1A-87DDF7A868D5}" srcOrd="0" destOrd="0" presId="urn:microsoft.com/office/officeart/2008/layout/VerticalCurvedList"/>
    <dgm:cxn modelId="{C26C8266-26C4-47A3-85A0-418BBD7F5B52}" srcId="{01ABBF34-DEF0-43F9-BE8A-DE2350281BEE}" destId="{59E43203-AC03-4332-9224-1668AD65F3A0}" srcOrd="1" destOrd="0" parTransId="{4C520E71-C319-48C3-9FB2-F955C2C42DCD}" sibTransId="{0BAD90BF-A6E6-4403-9B92-2187494D5C73}"/>
    <dgm:cxn modelId="{DA9A6661-6C89-4B23-85A7-777BB3475B89}" srcId="{01ABBF34-DEF0-43F9-BE8A-DE2350281BEE}" destId="{AC17409A-C1E0-43CF-9B70-7E277B6F962F}" srcOrd="2" destOrd="0" parTransId="{35054A7E-5F67-4BF4-9595-AFD97357CCC7}" sibTransId="{D8770C35-842A-49C9-AD15-651A7F394D3B}"/>
    <dgm:cxn modelId="{9C4D56DF-0D4A-4B4F-AC6B-8D6179D2412D}" type="presOf" srcId="{59E43203-AC03-4332-9224-1668AD65F3A0}" destId="{5A1C4CD0-4A51-45F9-BF2B-8FEC0190CA0C}" srcOrd="0" destOrd="0" presId="urn:microsoft.com/office/officeart/2008/layout/VerticalCurvedList"/>
    <dgm:cxn modelId="{57596A34-2697-429E-9E3C-CB77DBCC3C27}" type="presOf" srcId="{AC17409A-C1E0-43CF-9B70-7E277B6F962F}" destId="{8810C58A-B1DA-48C5-9235-A4B17796F688}" srcOrd="0" destOrd="0" presId="urn:microsoft.com/office/officeart/2008/layout/VerticalCurvedList"/>
    <dgm:cxn modelId="{7B58D5D6-62EB-49F4-99EB-002B9A3267CA}" type="presOf" srcId="{01ABBF34-DEF0-43F9-BE8A-DE2350281BEE}" destId="{1C368672-9EE0-4066-B5E8-B962DC1F36DF}" srcOrd="0" destOrd="0" presId="urn:microsoft.com/office/officeart/2008/layout/VerticalCurvedList"/>
    <dgm:cxn modelId="{2EBCEF6F-6AF7-4BE2-BF94-6A7E9E48F44E}" type="presOf" srcId="{F899CA58-F127-49D6-B75A-0631CA482807}" destId="{567C2558-004C-4FBB-9E0D-C9815D63CC15}" srcOrd="0" destOrd="0" presId="urn:microsoft.com/office/officeart/2008/layout/VerticalCurvedList"/>
    <dgm:cxn modelId="{EE35D26D-7DE6-40FA-8F61-15E0E058CCC1}" type="presOf" srcId="{7650E092-4032-4829-A9B3-975E5D2A82E9}" destId="{536297F8-E3C6-47DF-A54F-17A10902CB1D}" srcOrd="0" destOrd="0" presId="urn:microsoft.com/office/officeart/2008/layout/VerticalCurvedList"/>
    <dgm:cxn modelId="{352F9EEA-BBBB-4439-B311-B3BCD9695B8A}" srcId="{01ABBF34-DEF0-43F9-BE8A-DE2350281BEE}" destId="{E6184586-3D53-44A4-BDD3-FCD35BAFD2CE}" srcOrd="6" destOrd="0" parTransId="{C47277EE-AA70-47CF-BC54-08CD54DCCC8B}" sibTransId="{A657E97D-6912-4C2B-9576-E05F236371B8}"/>
    <dgm:cxn modelId="{C00DEC88-5E64-4B7A-93D1-8CE5D7428D18}" srcId="{01ABBF34-DEF0-43F9-BE8A-DE2350281BEE}" destId="{F899CA58-F127-49D6-B75A-0631CA482807}" srcOrd="0" destOrd="0" parTransId="{634D2726-8F8F-4B2E-8E14-B53A3EFE3D1F}" sibTransId="{7650E092-4032-4829-A9B3-975E5D2A82E9}"/>
    <dgm:cxn modelId="{7286D0DD-FAD9-44BB-AE99-C08EE2AD042F}" type="presOf" srcId="{131DF645-5181-4DD2-9406-937EF6012BA5}" destId="{D57E442E-BED5-4957-812F-E629F96A56CD}" srcOrd="0" destOrd="0" presId="urn:microsoft.com/office/officeart/2008/layout/VerticalCurvedList"/>
    <dgm:cxn modelId="{2FAF1FF4-6FED-4E54-BDD5-E6037AC817E4}" srcId="{01ABBF34-DEF0-43F9-BE8A-DE2350281BEE}" destId="{DFA185E1-9A09-4770-BF82-BF6BEADB09BB}" srcOrd="3" destOrd="0" parTransId="{05620AC8-0F77-426A-912B-998E00791387}" sibTransId="{81416C7E-35E0-4982-A3D5-EEEAFBF9E833}"/>
    <dgm:cxn modelId="{4696226D-690E-404F-9DEB-585DAF1FE7CE}" srcId="{01ABBF34-DEF0-43F9-BE8A-DE2350281BEE}" destId="{131DF645-5181-4DD2-9406-937EF6012BA5}" srcOrd="4" destOrd="0" parTransId="{02ABCC6B-FC90-44CD-807F-85EF1F504A77}" sibTransId="{F8721E0E-853C-49E8-8AC2-D6D1A9BDE4E3}"/>
    <dgm:cxn modelId="{82774BC1-D14E-4863-9F68-8D4551D92070}" type="presOf" srcId="{7481A84A-1C48-47FB-9B17-C0BE0033C6C9}" destId="{22749D63-25EF-4DF9-99D1-84AF0DBAEB0E}" srcOrd="0" destOrd="0" presId="urn:microsoft.com/office/officeart/2008/layout/VerticalCurvedList"/>
    <dgm:cxn modelId="{EB23FFE1-36E9-437E-A4B3-9B5CE8BA68E6}" srcId="{01ABBF34-DEF0-43F9-BE8A-DE2350281BEE}" destId="{7481A84A-1C48-47FB-9B17-C0BE0033C6C9}" srcOrd="5" destOrd="0" parTransId="{D4C1FADA-BC54-42F2-AC93-973F33E0999C}" sibTransId="{E8671E38-F465-481B-A86A-7CC3E22928D4}"/>
    <dgm:cxn modelId="{DDCE2D6C-7033-48D5-9954-6EDACB2A2F87}" type="presParOf" srcId="{1C368672-9EE0-4066-B5E8-B962DC1F36DF}" destId="{FA9531D5-74D7-45DB-A12B-9A27D1EFE75C}" srcOrd="0" destOrd="0" presId="urn:microsoft.com/office/officeart/2008/layout/VerticalCurvedList"/>
    <dgm:cxn modelId="{9DADB545-8900-4501-8AB2-CA464CBFC866}" type="presParOf" srcId="{FA9531D5-74D7-45DB-A12B-9A27D1EFE75C}" destId="{CC4D5DC0-B89E-4980-9BA0-E1BB357B9BB0}" srcOrd="0" destOrd="0" presId="urn:microsoft.com/office/officeart/2008/layout/VerticalCurvedList"/>
    <dgm:cxn modelId="{90BDFE7E-5C14-439B-99ED-BE2A76A7A245}" type="presParOf" srcId="{CC4D5DC0-B89E-4980-9BA0-E1BB357B9BB0}" destId="{31918EF4-D54F-4E5A-95D3-5703D2CD9B1D}" srcOrd="0" destOrd="0" presId="urn:microsoft.com/office/officeart/2008/layout/VerticalCurvedList"/>
    <dgm:cxn modelId="{8133F766-9D0D-41B7-8A50-4497EAE216E3}" type="presParOf" srcId="{CC4D5DC0-B89E-4980-9BA0-E1BB357B9BB0}" destId="{536297F8-E3C6-47DF-A54F-17A10902CB1D}" srcOrd="1" destOrd="0" presId="urn:microsoft.com/office/officeart/2008/layout/VerticalCurvedList"/>
    <dgm:cxn modelId="{024E2E1F-B1DF-4795-82A4-FF22F4789ECB}" type="presParOf" srcId="{CC4D5DC0-B89E-4980-9BA0-E1BB357B9BB0}" destId="{43F7B879-BB53-4072-BB16-D1273BB79FEE}" srcOrd="2" destOrd="0" presId="urn:microsoft.com/office/officeart/2008/layout/VerticalCurvedList"/>
    <dgm:cxn modelId="{29607112-2473-4847-9633-1E53DB8562FB}" type="presParOf" srcId="{CC4D5DC0-B89E-4980-9BA0-E1BB357B9BB0}" destId="{C76B933D-D6ED-48C8-905E-E26799030403}" srcOrd="3" destOrd="0" presId="urn:microsoft.com/office/officeart/2008/layout/VerticalCurvedList"/>
    <dgm:cxn modelId="{D5F50A9D-5607-45C6-B441-D5FA1DC2677D}" type="presParOf" srcId="{FA9531D5-74D7-45DB-A12B-9A27D1EFE75C}" destId="{567C2558-004C-4FBB-9E0D-C9815D63CC15}" srcOrd="1" destOrd="0" presId="urn:microsoft.com/office/officeart/2008/layout/VerticalCurvedList"/>
    <dgm:cxn modelId="{A404515F-07AD-4C8E-94CA-59599F76618B}" type="presParOf" srcId="{FA9531D5-74D7-45DB-A12B-9A27D1EFE75C}" destId="{E000DF82-4463-475A-A043-B070AC07E248}" srcOrd="2" destOrd="0" presId="urn:microsoft.com/office/officeart/2008/layout/VerticalCurvedList"/>
    <dgm:cxn modelId="{D9F23B90-17D2-4110-8A5E-55573F4217C2}" type="presParOf" srcId="{E000DF82-4463-475A-A043-B070AC07E248}" destId="{C5AD077C-450F-4215-A7B9-9207667B22E2}" srcOrd="0" destOrd="0" presId="urn:microsoft.com/office/officeart/2008/layout/VerticalCurvedList"/>
    <dgm:cxn modelId="{85E37D71-8A63-4FD0-BA13-4292CBABEBD3}" type="presParOf" srcId="{FA9531D5-74D7-45DB-A12B-9A27D1EFE75C}" destId="{5A1C4CD0-4A51-45F9-BF2B-8FEC0190CA0C}" srcOrd="3" destOrd="0" presId="urn:microsoft.com/office/officeart/2008/layout/VerticalCurvedList"/>
    <dgm:cxn modelId="{4F56A977-9755-4550-AA95-3F13526C1EE7}" type="presParOf" srcId="{FA9531D5-74D7-45DB-A12B-9A27D1EFE75C}" destId="{EE1AC974-9164-4E8B-AD57-7423DACF7206}" srcOrd="4" destOrd="0" presId="urn:microsoft.com/office/officeart/2008/layout/VerticalCurvedList"/>
    <dgm:cxn modelId="{BC695857-BC31-4ADE-B132-9FE34B17D44D}" type="presParOf" srcId="{EE1AC974-9164-4E8B-AD57-7423DACF7206}" destId="{ED1634C3-677E-408B-9144-65B2DB7D2C6B}" srcOrd="0" destOrd="0" presId="urn:microsoft.com/office/officeart/2008/layout/VerticalCurvedList"/>
    <dgm:cxn modelId="{00B67AB8-7F1D-4FFF-8ABF-C17E9F314239}" type="presParOf" srcId="{FA9531D5-74D7-45DB-A12B-9A27D1EFE75C}" destId="{8810C58A-B1DA-48C5-9235-A4B17796F688}" srcOrd="5" destOrd="0" presId="urn:microsoft.com/office/officeart/2008/layout/VerticalCurvedList"/>
    <dgm:cxn modelId="{4EAB5013-BA59-4F27-B529-590BCFD76E8E}" type="presParOf" srcId="{FA9531D5-74D7-45DB-A12B-9A27D1EFE75C}" destId="{6C526755-A43C-4B6A-BCC6-2E4A0632DCB1}" srcOrd="6" destOrd="0" presId="urn:microsoft.com/office/officeart/2008/layout/VerticalCurvedList"/>
    <dgm:cxn modelId="{B008ED15-0DC1-42A8-BAA0-237E0FD6CB44}" type="presParOf" srcId="{6C526755-A43C-4B6A-BCC6-2E4A0632DCB1}" destId="{6265A231-D807-4578-87F7-5CAD492CE34A}" srcOrd="0" destOrd="0" presId="urn:microsoft.com/office/officeart/2008/layout/VerticalCurvedList"/>
    <dgm:cxn modelId="{D4CDF71C-7CEB-4DC5-8666-847A552E5803}" type="presParOf" srcId="{FA9531D5-74D7-45DB-A12B-9A27D1EFE75C}" destId="{9D1EF3D9-1AF2-4172-A69C-4A6C9422B153}" srcOrd="7" destOrd="0" presId="urn:microsoft.com/office/officeart/2008/layout/VerticalCurvedList"/>
    <dgm:cxn modelId="{64C9A3D9-A9AB-42E5-90A3-84C290ED13B5}" type="presParOf" srcId="{FA9531D5-74D7-45DB-A12B-9A27D1EFE75C}" destId="{50950163-990B-4F0B-B6AD-EC512F6066A0}" srcOrd="8" destOrd="0" presId="urn:microsoft.com/office/officeart/2008/layout/VerticalCurvedList"/>
    <dgm:cxn modelId="{0611E56D-7C28-44DE-9A55-BC7603B37085}" type="presParOf" srcId="{50950163-990B-4F0B-B6AD-EC512F6066A0}" destId="{B84E17B2-D509-4432-A956-B55A3252ABBD}" srcOrd="0" destOrd="0" presId="urn:microsoft.com/office/officeart/2008/layout/VerticalCurvedList"/>
    <dgm:cxn modelId="{71D96F11-CA7E-493F-ADC5-DBA0C1683026}" type="presParOf" srcId="{FA9531D5-74D7-45DB-A12B-9A27D1EFE75C}" destId="{D57E442E-BED5-4957-812F-E629F96A56CD}" srcOrd="9" destOrd="0" presId="urn:microsoft.com/office/officeart/2008/layout/VerticalCurvedList"/>
    <dgm:cxn modelId="{1E406F2B-2415-4399-BB4D-932DAD14C8C1}" type="presParOf" srcId="{FA9531D5-74D7-45DB-A12B-9A27D1EFE75C}" destId="{1223A725-AF99-4254-B08F-6DB629BC4C05}" srcOrd="10" destOrd="0" presId="urn:microsoft.com/office/officeart/2008/layout/VerticalCurvedList"/>
    <dgm:cxn modelId="{56622E06-1DC9-478B-96C8-D0F4EF088919}" type="presParOf" srcId="{1223A725-AF99-4254-B08F-6DB629BC4C05}" destId="{5A0FACB0-42EB-4A1E-9278-1A31381537C6}" srcOrd="0" destOrd="0" presId="urn:microsoft.com/office/officeart/2008/layout/VerticalCurvedList"/>
    <dgm:cxn modelId="{A6F908F4-A6F0-40D7-ADA3-6A85858D3F68}" type="presParOf" srcId="{FA9531D5-74D7-45DB-A12B-9A27D1EFE75C}" destId="{22749D63-25EF-4DF9-99D1-84AF0DBAEB0E}" srcOrd="11" destOrd="0" presId="urn:microsoft.com/office/officeart/2008/layout/VerticalCurvedList"/>
    <dgm:cxn modelId="{6B06A9D7-EDB8-4AD5-AEFF-3E68400F2FE0}" type="presParOf" srcId="{FA9531D5-74D7-45DB-A12B-9A27D1EFE75C}" destId="{6CAA9A6E-33E0-4ED8-B3F5-4CAC813942C8}" srcOrd="12" destOrd="0" presId="urn:microsoft.com/office/officeart/2008/layout/VerticalCurvedList"/>
    <dgm:cxn modelId="{7B3C45DA-C7B8-459A-A9C0-9746D78E6B13}" type="presParOf" srcId="{6CAA9A6E-33E0-4ED8-B3F5-4CAC813942C8}" destId="{0D74C856-D17B-467E-A87A-83DE07580B2D}" srcOrd="0" destOrd="0" presId="urn:microsoft.com/office/officeart/2008/layout/VerticalCurvedList"/>
    <dgm:cxn modelId="{2737A89B-757F-4E3C-8C52-0E204DB028AB}" type="presParOf" srcId="{FA9531D5-74D7-45DB-A12B-9A27D1EFE75C}" destId="{776CF797-EDB6-46BF-9D1A-87DDF7A868D5}" srcOrd="13" destOrd="0" presId="urn:microsoft.com/office/officeart/2008/layout/VerticalCurvedList"/>
    <dgm:cxn modelId="{DA83056B-EF29-4669-9912-B16F03AA0BF5}" type="presParOf" srcId="{FA9531D5-74D7-45DB-A12B-9A27D1EFE75C}" destId="{B5034C03-0BCD-4538-AF84-C2EA538E824A}" srcOrd="14" destOrd="0" presId="urn:microsoft.com/office/officeart/2008/layout/VerticalCurvedList"/>
    <dgm:cxn modelId="{7F6DA470-F706-40D5-8AF8-7D60134F5243}" type="presParOf" srcId="{B5034C03-0BCD-4538-AF84-C2EA538E824A}" destId="{E854E8CC-0267-4E27-877D-8A2ECE22CDAA}" srcOrd="0" destOrd="0" presId="urn:microsoft.com/office/officeart/2008/layout/VerticalCurvedList"/>
  </dgm:cxnLst>
  <dgm:bg>
    <a:solidFill>
      <a:schemeClr val="accent3">
        <a:lumMod val="40000"/>
        <a:lumOff val="60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9D8C87-ACD5-44C8-ACC7-4DEF91E747F7}" type="doc">
      <dgm:prSet loTypeId="urn:microsoft.com/office/officeart/2005/8/layout/vList3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462C74-98BA-40A3-9015-E9B9E0F06680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Засуха в Сибири </a:t>
          </a:r>
          <a:r>
            <a:rPr lang="ru-RU" sz="1400" kern="1200" dirty="0">
              <a:solidFill>
                <a:srgbClr val="C00000"/>
              </a:solidFill>
              <a:latin typeface="Trebuchet MS"/>
              <a:ea typeface="+mn-ea"/>
              <a:cs typeface="+mn-cs"/>
            </a:rPr>
            <a:t>ВСЕГО 40 млрд. </a:t>
          </a:r>
          <a:r>
            <a:rPr lang="ru-RU" sz="1400" kern="1200" dirty="0" err="1">
              <a:solidFill>
                <a:srgbClr val="C00000"/>
              </a:solidFill>
              <a:latin typeface="Trebuchet MS"/>
              <a:ea typeface="+mn-ea"/>
              <a:cs typeface="+mn-cs"/>
            </a:rPr>
            <a:t>руб</a:t>
          </a:r>
          <a:r>
            <a:rPr lang="ru-RU" sz="1400" kern="1200" dirty="0">
              <a:solidFill>
                <a:srgbClr val="C00000"/>
              </a:solidFill>
              <a:latin typeface="Trebuchet MS"/>
              <a:ea typeface="+mn-ea"/>
              <a:cs typeface="+mn-cs"/>
            </a:rPr>
            <a:t> УЩЕРБА В РФ</a:t>
          </a:r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.</a:t>
          </a:r>
        </a:p>
      </dgm:t>
    </dgm:pt>
    <dgm:pt modelId="{8374BEFB-0AAE-4AB7-98A2-D5F10BEDF561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≈5-10 </a:t>
          </a:r>
          <a:r>
            <a:rPr lang="ru-RU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млрд.</a:t>
          </a:r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 руб. убытка от гибели озимых (Юг России)</a:t>
          </a:r>
        </a:p>
      </dgm:t>
    </dgm:pt>
    <dgm:pt modelId="{1C91F88B-AA2F-4395-8D7D-56BD008DDD8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&gt;2 </a:t>
          </a:r>
          <a:r>
            <a:rPr lang="ru-RU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млрд.</a:t>
          </a:r>
          <a:r>
            <a:rPr lang="ru-RU" sz="1400" kern="1200" dirty="0">
              <a:solidFill>
                <a:srgbClr val="FF0000"/>
              </a:solidFill>
            </a:rPr>
            <a:t> </a:t>
          </a:r>
          <a:r>
            <a:rPr lang="ru-RU" sz="1400" kern="1200" dirty="0"/>
            <a:t>руб. незастрахованные убытки садоводов (заморозки, Юг России)</a:t>
          </a:r>
        </a:p>
      </dgm:t>
    </dgm:pt>
    <dgm:pt modelId="{C3A2FF36-EB51-43B6-B001-8D46163FB469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800" kern="1200" dirty="0"/>
            <a:t>Усиление климатической нестабильности требует дополнительных решений</a:t>
          </a:r>
        </a:p>
      </dgm:t>
    </dgm:pt>
    <dgm:pt modelId="{21481FD2-B9B9-4A31-A804-F77DC88044A9}" type="sibTrans" cxnId="{C872C98B-A066-4ACA-9CC2-5BADF6014441}">
      <dgm:prSet/>
      <dgm:spPr/>
      <dgm:t>
        <a:bodyPr/>
        <a:lstStyle/>
        <a:p>
          <a:endParaRPr lang="ru-RU"/>
        </a:p>
      </dgm:t>
    </dgm:pt>
    <dgm:pt modelId="{81CB6C3C-2552-4ABF-9DE5-3104546E6F46}" type="parTrans" cxnId="{C872C98B-A066-4ACA-9CC2-5BADF6014441}">
      <dgm:prSet/>
      <dgm:spPr/>
      <dgm:t>
        <a:bodyPr/>
        <a:lstStyle/>
        <a:p>
          <a:endParaRPr lang="ru-RU"/>
        </a:p>
      </dgm:t>
    </dgm:pt>
    <dgm:pt modelId="{DBFDD501-8A0E-4507-BFC3-E88C2E7B2F8F}" type="sibTrans" cxnId="{9A073B80-C55D-4097-B9B7-CEC19E27B84E}">
      <dgm:prSet/>
      <dgm:spPr/>
      <dgm:t>
        <a:bodyPr/>
        <a:lstStyle/>
        <a:p>
          <a:endParaRPr lang="ru-RU"/>
        </a:p>
      </dgm:t>
    </dgm:pt>
    <dgm:pt modelId="{9BA506CF-CA77-43A3-B2F6-5DEB7D13F0EA}" type="parTrans" cxnId="{9A073B80-C55D-4097-B9B7-CEC19E27B84E}">
      <dgm:prSet/>
      <dgm:spPr/>
      <dgm:t>
        <a:bodyPr/>
        <a:lstStyle/>
        <a:p>
          <a:endParaRPr lang="ru-RU"/>
        </a:p>
      </dgm:t>
    </dgm:pt>
    <dgm:pt modelId="{35E8F7BE-AED9-4DED-98D2-1772EB9D201D}" type="sibTrans" cxnId="{2469FF90-A9DE-4EED-861B-6898DF10D02E}">
      <dgm:prSet/>
      <dgm:spPr/>
      <dgm:t>
        <a:bodyPr/>
        <a:lstStyle/>
        <a:p>
          <a:endParaRPr lang="ru-RU"/>
        </a:p>
      </dgm:t>
    </dgm:pt>
    <dgm:pt modelId="{BDBC17A1-F307-4CDD-9411-7A1DEBFF18B4}" type="parTrans" cxnId="{2469FF90-A9DE-4EED-861B-6898DF10D02E}">
      <dgm:prSet/>
      <dgm:spPr/>
      <dgm:t>
        <a:bodyPr/>
        <a:lstStyle/>
        <a:p>
          <a:endParaRPr lang="ru-RU"/>
        </a:p>
      </dgm:t>
    </dgm:pt>
    <dgm:pt modelId="{590C9D3E-AD8C-4041-97C8-72DF8A3130C8}" type="sibTrans" cxnId="{59970CBF-0ADA-47BC-A9C2-DA21B81CCA91}">
      <dgm:prSet/>
      <dgm:spPr/>
      <dgm:t>
        <a:bodyPr/>
        <a:lstStyle/>
        <a:p>
          <a:endParaRPr lang="ru-RU"/>
        </a:p>
      </dgm:t>
    </dgm:pt>
    <dgm:pt modelId="{CD2ACA42-21A8-4157-A159-72BC2665E778}" type="parTrans" cxnId="{59970CBF-0ADA-47BC-A9C2-DA21B81CCA91}">
      <dgm:prSet/>
      <dgm:spPr/>
      <dgm:t>
        <a:bodyPr/>
        <a:lstStyle/>
        <a:p>
          <a:endParaRPr lang="ru-RU"/>
        </a:p>
      </dgm:t>
    </dgm:pt>
    <dgm:pt modelId="{9E8D1072-A7EF-4B02-A3A7-8F4FD791AC90}" type="pres">
      <dgm:prSet presAssocID="{AD9D8C87-ACD5-44C8-ACC7-4DEF91E747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81B1A-3BDE-43B0-8F37-F0D57B9525FB}" type="pres">
      <dgm:prSet presAssocID="{C3A2FF36-EB51-43B6-B001-8D46163FB469}" presName="composite" presStyleCnt="0"/>
      <dgm:spPr/>
    </dgm:pt>
    <dgm:pt modelId="{F4D5A2B7-12B5-45A8-AB79-33E54616492F}" type="pres">
      <dgm:prSet presAssocID="{C3A2FF36-EB51-43B6-B001-8D46163FB46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EE129B1-7C2E-4FC1-BB7C-86DD27D48DA9}" type="pres">
      <dgm:prSet presAssocID="{C3A2FF36-EB51-43B6-B001-8D46163FB469}" presName="txShp" presStyleLbl="node1" presStyleIdx="0" presStyleCnt="1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73B80-C55D-4097-B9B7-CEC19E27B84E}" srcId="{C3A2FF36-EB51-43B6-B001-8D46163FB469}" destId="{32462C74-98BA-40A3-9015-E9B9E0F06680}" srcOrd="2" destOrd="0" parTransId="{9BA506CF-CA77-43A3-B2F6-5DEB7D13F0EA}" sibTransId="{DBFDD501-8A0E-4507-BFC3-E88C2E7B2F8F}"/>
    <dgm:cxn modelId="{59970CBF-0ADA-47BC-A9C2-DA21B81CCA91}" srcId="{C3A2FF36-EB51-43B6-B001-8D46163FB469}" destId="{1C91F88B-AA2F-4395-8D7D-56BD008DDD8B}" srcOrd="0" destOrd="0" parTransId="{CD2ACA42-21A8-4157-A159-72BC2665E778}" sibTransId="{590C9D3E-AD8C-4041-97C8-72DF8A3130C8}"/>
    <dgm:cxn modelId="{763884CB-D2FF-4BA5-B0EC-61399B66840D}" type="presOf" srcId="{AD9D8C87-ACD5-44C8-ACC7-4DEF91E747F7}" destId="{9E8D1072-A7EF-4B02-A3A7-8F4FD791AC90}" srcOrd="0" destOrd="0" presId="urn:microsoft.com/office/officeart/2005/8/layout/vList3"/>
    <dgm:cxn modelId="{2469FF90-A9DE-4EED-861B-6898DF10D02E}" srcId="{C3A2FF36-EB51-43B6-B001-8D46163FB469}" destId="{8374BEFB-0AAE-4AB7-98A2-D5F10BEDF561}" srcOrd="1" destOrd="0" parTransId="{BDBC17A1-F307-4CDD-9411-7A1DEBFF18B4}" sibTransId="{35E8F7BE-AED9-4DED-98D2-1772EB9D201D}"/>
    <dgm:cxn modelId="{3B08EB43-BEDE-42F8-9615-CC5499E58097}" type="presOf" srcId="{1C91F88B-AA2F-4395-8D7D-56BD008DDD8B}" destId="{7EE129B1-7C2E-4FC1-BB7C-86DD27D48DA9}" srcOrd="0" destOrd="1" presId="urn:microsoft.com/office/officeart/2005/8/layout/vList3"/>
    <dgm:cxn modelId="{A9A758C0-5830-4807-867D-BD0D68D29D3F}" type="presOf" srcId="{C3A2FF36-EB51-43B6-B001-8D46163FB469}" destId="{7EE129B1-7C2E-4FC1-BB7C-86DD27D48DA9}" srcOrd="0" destOrd="0" presId="urn:microsoft.com/office/officeart/2005/8/layout/vList3"/>
    <dgm:cxn modelId="{3AD36A81-F068-415E-9AB1-6C3221495DAC}" type="presOf" srcId="{32462C74-98BA-40A3-9015-E9B9E0F06680}" destId="{7EE129B1-7C2E-4FC1-BB7C-86DD27D48DA9}" srcOrd="0" destOrd="3" presId="urn:microsoft.com/office/officeart/2005/8/layout/vList3"/>
    <dgm:cxn modelId="{EE3FCB21-D291-479E-9558-88E839EEE1DF}" type="presOf" srcId="{8374BEFB-0AAE-4AB7-98A2-D5F10BEDF561}" destId="{7EE129B1-7C2E-4FC1-BB7C-86DD27D48DA9}" srcOrd="0" destOrd="2" presId="urn:microsoft.com/office/officeart/2005/8/layout/vList3"/>
    <dgm:cxn modelId="{C872C98B-A066-4ACA-9CC2-5BADF6014441}" srcId="{AD9D8C87-ACD5-44C8-ACC7-4DEF91E747F7}" destId="{C3A2FF36-EB51-43B6-B001-8D46163FB469}" srcOrd="0" destOrd="0" parTransId="{81CB6C3C-2552-4ABF-9DE5-3104546E6F46}" sibTransId="{21481FD2-B9B9-4A31-A804-F77DC88044A9}"/>
    <dgm:cxn modelId="{1E318211-78B3-4898-B4EB-3A00689893F2}" type="presParOf" srcId="{9E8D1072-A7EF-4B02-A3A7-8F4FD791AC90}" destId="{58A81B1A-3BDE-43B0-8F37-F0D57B9525FB}" srcOrd="0" destOrd="0" presId="urn:microsoft.com/office/officeart/2005/8/layout/vList3"/>
    <dgm:cxn modelId="{049BD872-D04C-40EB-A3B5-2E28AF2187A6}" type="presParOf" srcId="{58A81B1A-3BDE-43B0-8F37-F0D57B9525FB}" destId="{F4D5A2B7-12B5-45A8-AB79-33E54616492F}" srcOrd="0" destOrd="0" presId="urn:microsoft.com/office/officeart/2005/8/layout/vList3"/>
    <dgm:cxn modelId="{F074F25E-570E-487C-B84B-9CB757AA7F34}" type="presParOf" srcId="{58A81B1A-3BDE-43B0-8F37-F0D57B9525FB}" destId="{7EE129B1-7C2E-4FC1-BB7C-86DD27D48D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0A871-E693-442B-8D65-E21983B7BD1D}">
      <dsp:nvSpPr>
        <dsp:cNvPr id="0" name=""/>
        <dsp:cNvSpPr/>
      </dsp:nvSpPr>
      <dsp:spPr>
        <a:xfrm>
          <a:off x="359658" y="351545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>
              <a:solidFill>
                <a:srgbClr val="002060"/>
              </a:solidFill>
            </a:rPr>
            <a:t>НСА создано </a:t>
          </a:r>
          <a:r>
            <a:rPr lang="ru-RU" sz="1800" dirty="0">
              <a:solidFill>
                <a:schemeClr val="tx2"/>
              </a:solidFill>
            </a:rPr>
            <a:t/>
          </a:r>
          <a:br>
            <a:rPr lang="ru-RU" sz="1800" dirty="0">
              <a:solidFill>
                <a:schemeClr val="tx2"/>
              </a:solidFill>
            </a:rPr>
          </a:br>
          <a:r>
            <a:rPr lang="ru-RU" sz="1800" dirty="0">
              <a:solidFill>
                <a:srgbClr val="002060"/>
              </a:solidFill>
            </a:rPr>
            <a:t>в</a:t>
          </a:r>
          <a:r>
            <a:rPr lang="ru-RU" sz="1800" dirty="0">
              <a:solidFill>
                <a:schemeClr val="tx2"/>
              </a:solidFill>
            </a:rPr>
            <a:t> </a:t>
          </a:r>
          <a:r>
            <a:rPr lang="en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2007</a:t>
          </a:r>
          <a:endParaRPr lang="ru-RU" sz="1800" kern="1200" dirty="0"/>
        </a:p>
      </dsp:txBody>
      <dsp:txXfrm>
        <a:off x="755064" y="746950"/>
        <a:ext cx="1909191" cy="1909186"/>
      </dsp:txXfrm>
    </dsp:sp>
    <dsp:sp modelId="{ED47CCE0-4077-4C5A-A878-C79B79A73A61}">
      <dsp:nvSpPr>
        <dsp:cNvPr id="0" name=""/>
        <dsp:cNvSpPr/>
      </dsp:nvSpPr>
      <dsp:spPr>
        <a:xfrm>
          <a:off x="1548096" y="2556614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С</a:t>
          </a:r>
          <a:r>
            <a:rPr lang="en-US" sz="1800" kern="1200" dirty="0">
              <a:solidFill>
                <a:schemeClr val="tx2"/>
              </a:solidFill>
            </a:rPr>
            <a:t> </a:t>
          </a:r>
          <a:r>
            <a:rPr lang="en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2012</a:t>
          </a:r>
          <a:r>
            <a:rPr lang="ru-RU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</a:rPr>
            <a:t>действует в рамках закона о господдержке с/х страхования </a:t>
          </a:r>
          <a:br>
            <a:rPr lang="ru-RU" sz="1800" kern="1200" dirty="0">
              <a:solidFill>
                <a:srgbClr val="002060"/>
              </a:solidFill>
            </a:rPr>
          </a:br>
          <a:r>
            <a:rPr lang="ru-RU" sz="1800" kern="1200" dirty="0">
              <a:solidFill>
                <a:srgbClr val="002060"/>
              </a:solidFill>
            </a:rPr>
            <a:t>от 25.07.2011 </a:t>
          </a:r>
          <a:br>
            <a:rPr lang="ru-RU" sz="1800" kern="1200" dirty="0">
              <a:solidFill>
                <a:srgbClr val="002060"/>
              </a:solidFill>
            </a:rPr>
          </a:br>
          <a:r>
            <a:rPr lang="ru-RU" sz="1800" kern="1200" dirty="0">
              <a:solidFill>
                <a:srgbClr val="002060"/>
              </a:solidFill>
            </a:rPr>
            <a:t>№ 260-ФЗ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1943502" y="2952019"/>
        <a:ext cx="1909191" cy="1909186"/>
      </dsp:txXfrm>
    </dsp:sp>
    <dsp:sp modelId="{AB0660F4-C37A-4ADD-BC08-E869CA084493}">
      <dsp:nvSpPr>
        <dsp:cNvPr id="0" name=""/>
        <dsp:cNvSpPr/>
      </dsp:nvSpPr>
      <dsp:spPr>
        <a:xfrm>
          <a:off x="2781684" y="360031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/>
          </a:r>
          <a:br>
            <a:rPr lang="ru-RU" sz="1400" kern="1200" dirty="0">
              <a:solidFill>
                <a:schemeClr val="tx2"/>
              </a:solidFill>
            </a:rPr>
          </a:br>
          <a:r>
            <a:rPr lang="ru-RU" sz="1800" kern="1200" dirty="0">
              <a:solidFill>
                <a:srgbClr val="002060"/>
              </a:solidFill>
            </a:rPr>
            <a:t>С</a:t>
          </a:r>
          <a:r>
            <a:rPr lang="en-US" sz="1400" kern="1200" dirty="0">
              <a:solidFill>
                <a:schemeClr val="tx2"/>
              </a:solidFill>
            </a:rPr>
            <a:t> </a:t>
          </a:r>
          <a:r>
            <a:rPr lang="en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2014</a:t>
          </a:r>
          <a:r>
            <a:rPr lang="ru-RU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</a:rPr>
            <a:t>является членом Международной ассоциации страховщиков с/х рисков (</a:t>
          </a:r>
          <a:r>
            <a:rPr lang="en-US" sz="1800" kern="1200" dirty="0">
              <a:solidFill>
                <a:srgbClr val="002060"/>
              </a:solidFill>
            </a:rPr>
            <a:t>AIAG</a:t>
          </a:r>
          <a:r>
            <a:rPr lang="ru-RU" sz="1800" kern="1200" dirty="0">
              <a:solidFill>
                <a:srgbClr val="002060"/>
              </a:solidFill>
            </a:rPr>
            <a:t>)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3177090" y="755436"/>
        <a:ext cx="1909191" cy="1909186"/>
      </dsp:txXfrm>
    </dsp:sp>
    <dsp:sp modelId="{B19AE699-D945-4173-B6B1-5963D7538191}">
      <dsp:nvSpPr>
        <dsp:cNvPr id="0" name=""/>
        <dsp:cNvSpPr/>
      </dsp:nvSpPr>
      <dsp:spPr>
        <a:xfrm>
          <a:off x="4104094" y="2556587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С</a:t>
          </a:r>
          <a:r>
            <a:rPr lang="ru-RU" sz="1400" kern="1200" dirty="0">
              <a:solidFill>
                <a:schemeClr val="tx2"/>
              </a:solidFill>
            </a:rPr>
            <a:t> </a:t>
          </a:r>
          <a:r>
            <a:rPr lang="en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2016</a:t>
          </a:r>
          <a:r>
            <a:rPr lang="ru-RU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</a:rPr>
            <a:t>года только члены НСА могут осуществлять с/х страхование с господдержкой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4499500" y="2951992"/>
        <a:ext cx="1909191" cy="1909186"/>
      </dsp:txXfrm>
    </dsp:sp>
    <dsp:sp modelId="{3C2D24B7-2BCB-47CB-8357-05301400547F}">
      <dsp:nvSpPr>
        <dsp:cNvPr id="0" name=""/>
        <dsp:cNvSpPr/>
      </dsp:nvSpPr>
      <dsp:spPr>
        <a:xfrm>
          <a:off x="5160857" y="351545"/>
          <a:ext cx="2700003" cy="269999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На сегодня членами НСА являются </a:t>
          </a:r>
          <a:r>
            <a:rPr lang="ru-RU" sz="28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15</a:t>
          </a:r>
          <a:r>
            <a:rPr lang="en" sz="2400" kern="1200" dirty="0">
              <a:solidFill>
                <a:srgbClr val="CA3F3C"/>
              </a:solidFill>
              <a:latin typeface="Stencil" panose="040409050D0802020404" pitchFamily="82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</a:rPr>
            <a:t>страховщиков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556263" y="746950"/>
        <a:ext cx="1909191" cy="1909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DEEE-2FC6-411A-AA45-FF2B0D82FB0E}">
      <dsp:nvSpPr>
        <dsp:cNvPr id="0" name=""/>
        <dsp:cNvSpPr/>
      </dsp:nvSpPr>
      <dsp:spPr>
        <a:xfrm>
          <a:off x="2477679" y="4508"/>
          <a:ext cx="3711984" cy="10773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ru-RU" sz="11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вместо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kern="1200" dirty="0">
              <a:solidFill>
                <a:srgbClr val="002060"/>
              </a:solidFill>
              <a:latin typeface="+mj-lt"/>
            </a:rPr>
            <a:t>страховой суммы</a:t>
          </a:r>
          <a:r>
            <a:rPr lang="en-US" sz="1100" kern="1200" dirty="0">
              <a:solidFill>
                <a:srgbClr val="002060"/>
              </a:solidFill>
              <a:latin typeface="+mj-lt"/>
            </a:rPr>
            <a:t> </a:t>
          </a:r>
          <a:r>
            <a:rPr lang="en-US" sz="1100" i="1" kern="1200" dirty="0">
              <a:solidFill>
                <a:srgbClr val="002060"/>
              </a:solidFill>
              <a:latin typeface="+mj-lt"/>
            </a:rPr>
            <a:t>(</a:t>
          </a:r>
          <a:r>
            <a:rPr lang="ru-RU" sz="1100" i="1" kern="1200" dirty="0">
              <a:solidFill>
                <a:srgbClr val="002060"/>
              </a:solidFill>
              <a:latin typeface="+mj-lt"/>
            </a:rPr>
            <a:t>было </a:t>
          </a:r>
          <a:r>
            <a:rPr lang="en-US" sz="1100" i="1" kern="1200" baseline="0" dirty="0">
              <a:solidFill>
                <a:srgbClr val="002060"/>
              </a:solidFill>
              <a:latin typeface="+mj-lt"/>
            </a:rPr>
            <a:t>0-30 %</a:t>
          </a:r>
          <a:r>
            <a:rPr lang="ru-RU" sz="1100" i="1" kern="1200" baseline="0" dirty="0">
              <a:solidFill>
                <a:srgbClr val="002060"/>
              </a:solidFill>
              <a:latin typeface="+mj-lt"/>
            </a:rPr>
            <a:t>)</a:t>
          </a:r>
          <a:endParaRPr lang="ru-RU" sz="1100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002060"/>
              </a:solidFill>
            </a:rPr>
            <a:t>Страховая сумма: </a:t>
          </a: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kern="1200" dirty="0">
              <a:solidFill>
                <a:srgbClr val="002060"/>
              </a:solidFill>
              <a:latin typeface="+mj-lt"/>
            </a:rPr>
            <a:t>(</a:t>
          </a:r>
          <a:r>
            <a:rPr lang="ru-RU" sz="1100" i="1" kern="1200" dirty="0">
              <a:solidFill>
                <a:srgbClr val="002060"/>
              </a:solidFill>
              <a:latin typeface="+mj-lt"/>
            </a:rPr>
            <a:t>было 1</a:t>
          </a:r>
          <a:r>
            <a:rPr lang="en-US" sz="1100" i="1" kern="1200" dirty="0">
              <a:solidFill>
                <a:srgbClr val="002060"/>
              </a:solidFill>
              <a:latin typeface="+mj-lt"/>
            </a:rPr>
            <a:t>00-80 %)</a:t>
          </a:r>
          <a:endParaRPr lang="ru-RU" sz="1100" i="1" kern="1200" dirty="0">
            <a:solidFill>
              <a:srgbClr val="002060"/>
            </a:solidFill>
            <a:latin typeface="+mj-lt"/>
          </a:endParaRPr>
        </a:p>
      </dsp:txBody>
      <dsp:txXfrm>
        <a:off x="2477679" y="139173"/>
        <a:ext cx="3307988" cy="807992"/>
      </dsp:txXfrm>
    </dsp:sp>
    <dsp:sp modelId="{C98AB623-4A77-4508-B231-A7BFE7BC4C88}">
      <dsp:nvSpPr>
        <dsp:cNvPr id="0" name=""/>
        <dsp:cNvSpPr/>
      </dsp:nvSpPr>
      <dsp:spPr>
        <a:xfrm>
          <a:off x="3023" y="178045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1. Снятие порога и расширение уровня франшиз</a:t>
          </a:r>
        </a:p>
      </dsp:txBody>
      <dsp:txXfrm>
        <a:off x="38671" y="213693"/>
        <a:ext cx="2403360" cy="658953"/>
      </dsp:txXfrm>
    </dsp:sp>
    <dsp:sp modelId="{610D8C57-3D5D-437E-BADE-152F0B7F3EAE}">
      <dsp:nvSpPr>
        <dsp:cNvPr id="0" name=""/>
        <dsp:cNvSpPr/>
      </dsp:nvSpPr>
      <dsp:spPr>
        <a:xfrm>
          <a:off x="2477679" y="1154856"/>
          <a:ext cx="3711984" cy="9514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>
              <a:solidFill>
                <a:srgbClr val="002060"/>
              </a:solidFill>
            </a:rPr>
            <a:t>+ риски</a:t>
          </a:r>
          <a:r>
            <a:rPr lang="ru-RU" sz="1100" kern="1200" baseline="0" dirty="0">
              <a:solidFill>
                <a:srgbClr val="002060"/>
              </a:solidFill>
            </a:rPr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b="1" kern="1200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sp:txBody>
      <dsp:txXfrm>
        <a:off x="2477679" y="1273783"/>
        <a:ext cx="3355204" cy="713559"/>
      </dsp:txXfrm>
    </dsp:sp>
    <dsp:sp modelId="{2F239E29-2131-4C9D-81A4-F3E51A3F0F4A}">
      <dsp:nvSpPr>
        <dsp:cNvPr id="0" name=""/>
        <dsp:cNvSpPr/>
      </dsp:nvSpPr>
      <dsp:spPr>
        <a:xfrm>
          <a:off x="3023" y="1265438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2. Расширение перечня рисков </a:t>
          </a:r>
        </a:p>
      </dsp:txBody>
      <dsp:txXfrm>
        <a:off x="38671" y="1301086"/>
        <a:ext cx="2403360" cy="658953"/>
      </dsp:txXfrm>
    </dsp:sp>
    <dsp:sp modelId="{F3059C24-A684-4576-AD9D-1995E85AA4F2}">
      <dsp:nvSpPr>
        <dsp:cNvPr id="0" name=""/>
        <dsp:cNvSpPr/>
      </dsp:nvSpPr>
      <dsp:spPr>
        <a:xfrm>
          <a:off x="2477679" y="2179294"/>
          <a:ext cx="3711984" cy="113033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002060"/>
              </a:solidFill>
            </a:rPr>
            <a:t>Можно застраховать урожай как по мультирисковой программе, так и по перечню отдельных рисков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i="1" kern="1200" dirty="0">
              <a:solidFill>
                <a:srgbClr val="002060"/>
              </a:solidFill>
            </a:rPr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</a:p>
      </dsp:txBody>
      <dsp:txXfrm>
        <a:off x="2477679" y="2320585"/>
        <a:ext cx="3288110" cy="847749"/>
      </dsp:txXfrm>
    </dsp:sp>
    <dsp:sp modelId="{0737D471-93B2-4B02-B582-A0A734A039A9}">
      <dsp:nvSpPr>
        <dsp:cNvPr id="0" name=""/>
        <dsp:cNvSpPr/>
      </dsp:nvSpPr>
      <dsp:spPr>
        <a:xfrm>
          <a:off x="0" y="2401593"/>
          <a:ext cx="2474656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</a:t>
          </a:r>
          <a:r>
            <a:rPr lang="ru-RU" sz="1400" kern="1200" dirty="0"/>
            <a:t>. Возможность страхования отдельных рисков</a:t>
          </a:r>
        </a:p>
      </dsp:txBody>
      <dsp:txXfrm>
        <a:off x="35648" y="2437241"/>
        <a:ext cx="2403360" cy="658953"/>
      </dsp:txXfrm>
    </dsp:sp>
    <dsp:sp modelId="{73C2BB65-BB2A-43D3-B40F-5D6374F7A61B}">
      <dsp:nvSpPr>
        <dsp:cNvPr id="0" name=""/>
        <dsp:cNvSpPr/>
      </dsp:nvSpPr>
      <dsp:spPr>
        <a:xfrm>
          <a:off x="2477679" y="3382650"/>
          <a:ext cx="3711984" cy="10387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002060"/>
              </a:solidFill>
            </a:rPr>
            <a:t>Возможность страхования одного объекта несколькими СК (разделение крупных рисков для передачи в страхование)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002060"/>
              </a:solidFill>
            </a:rPr>
            <a:t>Объект страхования - посевы или поголовье в рамках </a:t>
          </a:r>
          <a:r>
            <a:rPr lang="ru-RU" sz="1100" b="1" kern="1200" dirty="0">
              <a:solidFill>
                <a:srgbClr val="002060"/>
              </a:solidFill>
            </a:rPr>
            <a:t>одного субъекта РФ</a:t>
          </a:r>
        </a:p>
      </dsp:txBody>
      <dsp:txXfrm>
        <a:off x="2477679" y="3512496"/>
        <a:ext cx="3322447" cy="779073"/>
      </dsp:txXfrm>
    </dsp:sp>
    <dsp:sp modelId="{270901E0-71FD-4430-8592-083C265E49A6}">
      <dsp:nvSpPr>
        <dsp:cNvPr id="0" name=""/>
        <dsp:cNvSpPr/>
      </dsp:nvSpPr>
      <dsp:spPr>
        <a:xfrm>
          <a:off x="3023" y="3456384"/>
          <a:ext cx="2474656" cy="8912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4. </a:t>
          </a:r>
          <a:r>
            <a:rPr lang="ru-RU" sz="1400" kern="1200" dirty="0"/>
            <a:t>Возможность сострахования, уточнение порядка субсидирования для агрохолдингов</a:t>
          </a:r>
          <a:endParaRPr lang="ru-RU" sz="1600" kern="1200" dirty="0"/>
        </a:p>
      </dsp:txBody>
      <dsp:txXfrm>
        <a:off x="46533" y="3499894"/>
        <a:ext cx="2387636" cy="804278"/>
      </dsp:txXfrm>
    </dsp:sp>
    <dsp:sp modelId="{14924CD8-C428-45D8-AD32-4F19A72BA91B}">
      <dsp:nvSpPr>
        <dsp:cNvPr id="0" name=""/>
        <dsp:cNvSpPr/>
      </dsp:nvSpPr>
      <dsp:spPr>
        <a:xfrm>
          <a:off x="2448266" y="4458951"/>
          <a:ext cx="3715612" cy="73024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rgbClr val="002060"/>
              </a:solidFill>
            </a:rPr>
            <a:t>Экспертиза может проводиться на основании материалов, полученных в результате авиационного или космического иониторинга</a:t>
          </a:r>
        </a:p>
      </dsp:txBody>
      <dsp:txXfrm>
        <a:off x="2448266" y="4550232"/>
        <a:ext cx="3441769" cy="547687"/>
      </dsp:txXfrm>
    </dsp:sp>
    <dsp:sp modelId="{944E5054-9111-4260-8D6C-65F705D02C63}">
      <dsp:nvSpPr>
        <dsp:cNvPr id="0" name=""/>
        <dsp:cNvSpPr/>
      </dsp:nvSpPr>
      <dsp:spPr>
        <a:xfrm>
          <a:off x="0" y="4494441"/>
          <a:ext cx="2477075" cy="7302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5. Правовой статус космического мониторинга</a:t>
          </a:r>
        </a:p>
      </dsp:txBody>
      <dsp:txXfrm>
        <a:off x="35648" y="4530089"/>
        <a:ext cx="2405779" cy="658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5067-996C-4CE3-A2FA-85406AE7A6E5}">
      <dsp:nvSpPr>
        <dsp:cNvPr id="0" name=""/>
        <dsp:cNvSpPr/>
      </dsp:nvSpPr>
      <dsp:spPr>
        <a:xfrm>
          <a:off x="0" y="4122"/>
          <a:ext cx="831601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Изменения в Госпрограмме развития с/х </a:t>
          </a:r>
        </a:p>
      </dsp:txBody>
      <dsp:txXfrm>
        <a:off x="36553" y="40675"/>
        <a:ext cx="8242906" cy="675694"/>
      </dsp:txXfrm>
    </dsp:sp>
    <dsp:sp modelId="{ED01A921-9E20-4C56-9CF4-6FE800629730}">
      <dsp:nvSpPr>
        <dsp:cNvPr id="0" name=""/>
        <dsp:cNvSpPr/>
      </dsp:nvSpPr>
      <dsp:spPr>
        <a:xfrm>
          <a:off x="0" y="752922"/>
          <a:ext cx="8316012" cy="252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Отмена «единой субсидии»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Объем средств на </a:t>
          </a:r>
          <a:r>
            <a:rPr lang="ru-RU" sz="2000" kern="1200" dirty="0" err="1"/>
            <a:t>агрострахование</a:t>
          </a:r>
          <a:r>
            <a:rPr lang="ru-RU" sz="2000" kern="1200" dirty="0"/>
            <a:t> из ФБ – 2,2 млрд </a:t>
          </a:r>
          <a:r>
            <a:rPr lang="ru-RU" sz="1800" kern="1200" dirty="0"/>
            <a:t>(При наличии потребности и запроса со стороны органов АПК возможно выделение дополнительных 2 млрд руб.)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Повышающий коэффициент 1,2 на проведение агротехнологических работ, застрахованным хозяйствам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Данные субсидии предоставляются только аграриям, отвечающим критериям отнесения к субъектам малого предпринимательства</a:t>
          </a:r>
        </a:p>
      </dsp:txBody>
      <dsp:txXfrm>
        <a:off x="0" y="752922"/>
        <a:ext cx="8316012" cy="2525399"/>
      </dsp:txXfrm>
    </dsp:sp>
    <dsp:sp modelId="{DCDA0D91-2A2B-4487-8B84-0A397C5E647C}">
      <dsp:nvSpPr>
        <dsp:cNvPr id="0" name=""/>
        <dsp:cNvSpPr/>
      </dsp:nvSpPr>
      <dsp:spPr>
        <a:xfrm>
          <a:off x="0" y="3278321"/>
          <a:ext cx="831601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План с/х страхования на 2020 год</a:t>
          </a:r>
        </a:p>
      </dsp:txBody>
      <dsp:txXfrm>
        <a:off x="36553" y="3314874"/>
        <a:ext cx="8242906" cy="675694"/>
      </dsp:txXfrm>
    </dsp:sp>
    <dsp:sp modelId="{B53B16D8-82BD-4B61-A05C-A48B99F545FF}">
      <dsp:nvSpPr>
        <dsp:cNvPr id="0" name=""/>
        <dsp:cNvSpPr/>
      </dsp:nvSpPr>
      <dsp:spPr>
        <a:xfrm>
          <a:off x="0" y="4027121"/>
          <a:ext cx="8316012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Основные изменения в части страхования </a:t>
          </a:r>
          <a:r>
            <a:rPr lang="ru-RU" sz="2000" kern="1200" dirty="0" err="1"/>
            <a:t>аквакультуры</a:t>
          </a:r>
          <a:r>
            <a:rPr lang="ru-RU" sz="2000" kern="1200" dirty="0"/>
            <a:t>:</a:t>
          </a:r>
          <a:br>
            <a:rPr lang="ru-RU" sz="2000" kern="1200" dirty="0"/>
          </a:br>
          <a:r>
            <a:rPr lang="ru-RU" sz="2000" kern="1200" dirty="0"/>
            <a:t> - расширен перечень объектов страхования (кроме лососевых добавлены осетровые и сомовые</a:t>
          </a:r>
          <a:br>
            <a:rPr lang="ru-RU" sz="2000" kern="1200" dirty="0"/>
          </a:br>
          <a:r>
            <a:rPr lang="ru-RU" sz="2000" kern="1200" dirty="0"/>
            <a:t>- расширен перечень регионов (все субъекты РФ)</a:t>
          </a:r>
        </a:p>
      </dsp:txBody>
      <dsp:txXfrm>
        <a:off x="0" y="4027121"/>
        <a:ext cx="8316012" cy="1097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587B-B330-4E3F-941A-555558EF786F}">
      <dsp:nvSpPr>
        <dsp:cNvPr id="0" name=""/>
        <dsp:cNvSpPr/>
      </dsp:nvSpPr>
      <dsp:spPr>
        <a:xfrm>
          <a:off x="0" y="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Выбрать </a:t>
          </a:r>
          <a:r>
            <a:rPr lang="ru-RU" sz="2100" kern="1200" dirty="0" err="1"/>
            <a:t>сельхозкультуру</a:t>
          </a:r>
          <a:r>
            <a:rPr lang="ru-RU" sz="2100" kern="1200" dirty="0"/>
            <a:t>, которую планируете застраховать</a:t>
          </a:r>
        </a:p>
      </dsp:txBody>
      <dsp:txXfrm>
        <a:off x="28468" y="28468"/>
        <a:ext cx="5545730" cy="915029"/>
      </dsp:txXfrm>
    </dsp:sp>
    <dsp:sp modelId="{6FD73503-01C2-441D-8BE5-D9B4D397FABF}">
      <dsp:nvSpPr>
        <dsp:cNvPr id="0" name=""/>
        <dsp:cNvSpPr/>
      </dsp:nvSpPr>
      <dsp:spPr>
        <a:xfrm>
          <a:off x="500942" y="110696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Ознакомиться с едиными правилами страхования (размещены на сайте НСА)</a:t>
          </a:r>
        </a:p>
      </dsp:txBody>
      <dsp:txXfrm>
        <a:off x="529410" y="1135428"/>
        <a:ext cx="5518620" cy="915029"/>
      </dsp:txXfrm>
    </dsp:sp>
    <dsp:sp modelId="{4C6EB766-E259-48EA-B65A-1D694470D438}">
      <dsp:nvSpPr>
        <dsp:cNvPr id="0" name=""/>
        <dsp:cNvSpPr/>
      </dsp:nvSpPr>
      <dsp:spPr>
        <a:xfrm>
          <a:off x="1001885" y="221392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Выбрать страховую компанию (перечень компаний размещен на сайте НСА) </a:t>
          </a:r>
        </a:p>
      </dsp:txBody>
      <dsp:txXfrm>
        <a:off x="1030353" y="2242388"/>
        <a:ext cx="5518620" cy="915029"/>
      </dsp:txXfrm>
    </dsp:sp>
    <dsp:sp modelId="{10A3E5EE-68A9-42FE-8A91-DF66E2F61CF6}">
      <dsp:nvSpPr>
        <dsp:cNvPr id="0" name=""/>
        <dsp:cNvSpPr/>
      </dsp:nvSpPr>
      <dsp:spPr>
        <a:xfrm>
          <a:off x="1502828" y="332088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Выбрать программу страхования (риски, франшизу, страховую сумму)</a:t>
          </a:r>
        </a:p>
      </dsp:txBody>
      <dsp:txXfrm>
        <a:off x="1531296" y="3349348"/>
        <a:ext cx="5518620" cy="915029"/>
      </dsp:txXfrm>
    </dsp:sp>
    <dsp:sp modelId="{9C52AB0D-CA45-4E25-9A20-7E63BE5547AE}">
      <dsp:nvSpPr>
        <dsp:cNvPr id="0" name=""/>
        <dsp:cNvSpPr/>
      </dsp:nvSpPr>
      <dsp:spPr>
        <a:xfrm>
          <a:off x="2003771" y="442784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Заключить договор страхования</a:t>
          </a:r>
        </a:p>
      </dsp:txBody>
      <dsp:txXfrm>
        <a:off x="2032239" y="4456308"/>
        <a:ext cx="5518620" cy="915029"/>
      </dsp:txXfrm>
    </dsp:sp>
    <dsp:sp modelId="{3694C08F-0A94-4B9A-A374-5DA3A004C200}">
      <dsp:nvSpPr>
        <dsp:cNvPr id="0" name=""/>
        <dsp:cNvSpPr/>
      </dsp:nvSpPr>
      <dsp:spPr>
        <a:xfrm>
          <a:off x="6076499" y="710074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218649" y="710074"/>
        <a:ext cx="347477" cy="475412"/>
      </dsp:txXfrm>
    </dsp:sp>
    <dsp:sp modelId="{47ABF09A-08DE-4921-A2EF-6494348F1600}">
      <dsp:nvSpPr>
        <dsp:cNvPr id="0" name=""/>
        <dsp:cNvSpPr/>
      </dsp:nvSpPr>
      <dsp:spPr>
        <a:xfrm>
          <a:off x="6577442" y="1817034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5687897"/>
            <a:satOff val="6484"/>
            <a:lumOff val="44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687897"/>
              <a:satOff val="6484"/>
              <a:lumOff val="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719592" y="1817034"/>
        <a:ext cx="347477" cy="475412"/>
      </dsp:txXfrm>
    </dsp:sp>
    <dsp:sp modelId="{276520B5-C5C5-4C3E-B631-44F2EF951D60}">
      <dsp:nvSpPr>
        <dsp:cNvPr id="0" name=""/>
        <dsp:cNvSpPr/>
      </dsp:nvSpPr>
      <dsp:spPr>
        <a:xfrm>
          <a:off x="7078385" y="2907795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1375793"/>
            <a:satOff val="12968"/>
            <a:lumOff val="8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1375793"/>
              <a:satOff val="12968"/>
              <a:lumOff val="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220535" y="2907795"/>
        <a:ext cx="347477" cy="475412"/>
      </dsp:txXfrm>
    </dsp:sp>
    <dsp:sp modelId="{54BBDFF9-A8EB-4B4E-BC5D-B8004C351123}">
      <dsp:nvSpPr>
        <dsp:cNvPr id="0" name=""/>
        <dsp:cNvSpPr/>
      </dsp:nvSpPr>
      <dsp:spPr>
        <a:xfrm>
          <a:off x="7579327" y="4025555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7063690"/>
            <a:satOff val="19452"/>
            <a:lumOff val="13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063690"/>
              <a:satOff val="19452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721477" y="4025555"/>
        <a:ext cx="347477" cy="475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97F8-E3C6-47DF-A54F-17A10902CB1D}">
      <dsp:nvSpPr>
        <dsp:cNvPr id="0" name=""/>
        <dsp:cNvSpPr/>
      </dsp:nvSpPr>
      <dsp:spPr>
        <a:xfrm>
          <a:off x="-6332750" y="-971248"/>
          <a:ext cx="7559076" cy="755907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2558-004C-4FBB-9E0D-C9815D63CC15}">
      <dsp:nvSpPr>
        <dsp:cNvPr id="0" name=""/>
        <dsp:cNvSpPr/>
      </dsp:nvSpPr>
      <dsp:spPr>
        <a:xfrm>
          <a:off x="393981" y="255315"/>
          <a:ext cx="7883969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255315"/>
        <a:ext cx="7883969" cy="510407"/>
      </dsp:txXfrm>
    </dsp:sp>
    <dsp:sp modelId="{C5AD077C-450F-4215-A7B9-9207667B22E2}">
      <dsp:nvSpPr>
        <dsp:cNvPr id="0" name=""/>
        <dsp:cNvSpPr/>
      </dsp:nvSpPr>
      <dsp:spPr>
        <a:xfrm>
          <a:off x="74977" y="19151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1C4CD0-4A51-45F9-BF2B-8FEC0190CA0C}">
      <dsp:nvSpPr>
        <dsp:cNvPr id="0" name=""/>
        <dsp:cNvSpPr/>
      </dsp:nvSpPr>
      <dsp:spPr>
        <a:xfrm>
          <a:off x="856201" y="1021376"/>
          <a:ext cx="7421750" cy="5104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заключен не </a:t>
          </a:r>
          <a:r>
            <a:rPr lang="ru-RU" sz="1600" kern="1200">
              <a:latin typeface="+mn-lt"/>
              <a:cs typeface="Arial" panose="020B0604020202020204" pitchFamily="34" charset="0"/>
            </a:rPr>
            <a:t>позднее </a:t>
          </a:r>
          <a:r>
            <a:rPr lang="ru-RU" sz="1600" b="1" kern="1200">
              <a:latin typeface="+mn-lt"/>
              <a:cs typeface="Arial" panose="020B0604020202020204" pitchFamily="34" charset="0"/>
            </a:rPr>
            <a:t>15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календарных дней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 после окончания сева </a:t>
          </a:r>
        </a:p>
      </dsp:txBody>
      <dsp:txXfrm>
        <a:off x="856201" y="1021376"/>
        <a:ext cx="7421750" cy="510407"/>
      </dsp:txXfrm>
    </dsp:sp>
    <dsp:sp modelId="{ED1634C3-677E-408B-9144-65B2DB7D2C6B}">
      <dsp:nvSpPr>
        <dsp:cNvPr id="0" name=""/>
        <dsp:cNvSpPr/>
      </dsp:nvSpPr>
      <dsp:spPr>
        <a:xfrm>
          <a:off x="537196" y="95757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10C58A-B1DA-48C5-9235-A4B17796F688}">
      <dsp:nvSpPr>
        <dsp:cNvPr id="0" name=""/>
        <dsp:cNvSpPr/>
      </dsp:nvSpPr>
      <dsp:spPr>
        <a:xfrm>
          <a:off x="1109495" y="1786874"/>
          <a:ext cx="7168456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50%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sp:txBody>
      <dsp:txXfrm>
        <a:off x="1109495" y="1786874"/>
        <a:ext cx="7168456" cy="510407"/>
      </dsp:txXfrm>
    </dsp:sp>
    <dsp:sp modelId="{6265A231-D807-4578-87F7-5CAD492CE34A}">
      <dsp:nvSpPr>
        <dsp:cNvPr id="0" name=""/>
        <dsp:cNvSpPr/>
      </dsp:nvSpPr>
      <dsp:spPr>
        <a:xfrm>
          <a:off x="790490" y="172307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1EF3D9-1AF2-4172-A69C-4A6C9422B153}">
      <dsp:nvSpPr>
        <dsp:cNvPr id="0" name=""/>
        <dsp:cNvSpPr/>
      </dsp:nvSpPr>
      <dsp:spPr>
        <a:xfrm>
          <a:off x="1190369" y="2552934"/>
          <a:ext cx="7087581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90369" y="2552934"/>
        <a:ext cx="7087581" cy="510407"/>
      </dsp:txXfrm>
    </dsp:sp>
    <dsp:sp modelId="{B84E17B2-D509-4432-A956-B55A3252ABBD}">
      <dsp:nvSpPr>
        <dsp:cNvPr id="0" name=""/>
        <dsp:cNvSpPr/>
      </dsp:nvSpPr>
      <dsp:spPr>
        <a:xfrm>
          <a:off x="871365" y="248913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E442E-BED5-4957-812F-E629F96A56CD}">
      <dsp:nvSpPr>
        <dsp:cNvPr id="0" name=""/>
        <dsp:cNvSpPr/>
      </dsp:nvSpPr>
      <dsp:spPr>
        <a:xfrm>
          <a:off x="1109495" y="3318995"/>
          <a:ext cx="7168456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 страховой суммы</a:t>
          </a:r>
        </a:p>
      </dsp:txBody>
      <dsp:txXfrm>
        <a:off x="1109495" y="3318995"/>
        <a:ext cx="7168456" cy="510407"/>
      </dsp:txXfrm>
    </dsp:sp>
    <dsp:sp modelId="{5A0FACB0-42EB-4A1E-9278-1A31381537C6}">
      <dsp:nvSpPr>
        <dsp:cNvPr id="0" name=""/>
        <dsp:cNvSpPr/>
      </dsp:nvSpPr>
      <dsp:spPr>
        <a:xfrm>
          <a:off x="790490" y="3255194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749D63-25EF-4DF9-99D1-84AF0DBAEB0E}">
      <dsp:nvSpPr>
        <dsp:cNvPr id="0" name=""/>
        <dsp:cNvSpPr/>
      </dsp:nvSpPr>
      <dsp:spPr>
        <a:xfrm>
          <a:off x="856201" y="4084493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sp:txBody>
      <dsp:txXfrm>
        <a:off x="856201" y="4084493"/>
        <a:ext cx="7421750" cy="510407"/>
      </dsp:txXfrm>
    </dsp:sp>
    <dsp:sp modelId="{0D74C856-D17B-467E-A87A-83DE07580B2D}">
      <dsp:nvSpPr>
        <dsp:cNvPr id="0" name=""/>
        <dsp:cNvSpPr/>
      </dsp:nvSpPr>
      <dsp:spPr>
        <a:xfrm>
          <a:off x="537196" y="402069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6CF797-EDB6-46BF-9D1A-87DDF7A868D5}">
      <dsp:nvSpPr>
        <dsp:cNvPr id="0" name=""/>
        <dsp:cNvSpPr/>
      </dsp:nvSpPr>
      <dsp:spPr>
        <a:xfrm>
          <a:off x="393981" y="4850553"/>
          <a:ext cx="7883969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4850553"/>
        <a:ext cx="7883969" cy="510407"/>
      </dsp:txXfrm>
    </dsp:sp>
    <dsp:sp modelId="{E854E8CC-0267-4E27-877D-8A2ECE22CDAA}">
      <dsp:nvSpPr>
        <dsp:cNvPr id="0" name=""/>
        <dsp:cNvSpPr/>
      </dsp:nvSpPr>
      <dsp:spPr>
        <a:xfrm>
          <a:off x="74977" y="478675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29B1-7C2E-4FC1-BB7C-86DD27D48DA9}">
      <dsp:nvSpPr>
        <dsp:cNvPr id="0" name=""/>
        <dsp:cNvSpPr/>
      </dsp:nvSpPr>
      <dsp:spPr>
        <a:xfrm rot="10800000">
          <a:off x="1959087" y="861"/>
          <a:ext cx="6026555" cy="1766210"/>
        </a:xfrm>
        <a:prstGeom prst="homePlate">
          <a:avLst/>
        </a:prstGeom>
        <a:solidFill>
          <a:schemeClr val="tx2">
            <a:lumMod val="75000"/>
            <a:lumOff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8087" tIns="60960" rIns="113792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Усиление климатической нестабильности требует дополнительных решений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&gt;2 </a:t>
          </a:r>
          <a:r>
            <a:rPr lang="ru-RU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млрд.</a:t>
          </a:r>
          <a:r>
            <a:rPr lang="ru-RU" sz="1400" kern="1200" dirty="0">
              <a:solidFill>
                <a:srgbClr val="FF0000"/>
              </a:solidFill>
            </a:rPr>
            <a:t> </a:t>
          </a:r>
          <a:r>
            <a:rPr lang="ru-RU" sz="1400" kern="1200" dirty="0"/>
            <a:t>руб. незастрахованные убытки садоводов (заморозки, Юг России)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≈5-10 </a:t>
          </a:r>
          <a:r>
            <a:rPr lang="ru-RU" sz="1600" b="1" kern="1200" dirty="0">
              <a:solidFill>
                <a:srgbClr val="FF0000"/>
              </a:solidFill>
              <a:latin typeface="Trebuchet MS"/>
              <a:ea typeface="+mn-ea"/>
              <a:cs typeface="+mn-cs"/>
            </a:rPr>
            <a:t>млрд.</a:t>
          </a:r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 руб. убытка от гибели озимых (Юг России)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Засуха в Сибири </a:t>
          </a:r>
          <a:r>
            <a:rPr lang="ru-RU" sz="1400" kern="1200" dirty="0">
              <a:solidFill>
                <a:srgbClr val="C00000"/>
              </a:solidFill>
              <a:latin typeface="Trebuchet MS"/>
              <a:ea typeface="+mn-ea"/>
              <a:cs typeface="+mn-cs"/>
            </a:rPr>
            <a:t>ВСЕГО 40 млрд. </a:t>
          </a:r>
          <a:r>
            <a:rPr lang="ru-RU" sz="1400" kern="1200" dirty="0" err="1">
              <a:solidFill>
                <a:srgbClr val="C00000"/>
              </a:solidFill>
              <a:latin typeface="Trebuchet MS"/>
              <a:ea typeface="+mn-ea"/>
              <a:cs typeface="+mn-cs"/>
            </a:rPr>
            <a:t>руб</a:t>
          </a:r>
          <a:r>
            <a:rPr lang="ru-RU" sz="1400" kern="1200" dirty="0">
              <a:solidFill>
                <a:srgbClr val="C00000"/>
              </a:solidFill>
              <a:latin typeface="Trebuchet MS"/>
              <a:ea typeface="+mn-ea"/>
              <a:cs typeface="+mn-cs"/>
            </a:rPr>
            <a:t> УЩЕРБА В РФ</a:t>
          </a:r>
          <a:r>
            <a:rPr lang="ru-RU" sz="1400" kern="1200" dirty="0">
              <a:solidFill>
                <a:srgbClr val="F8F8F8"/>
              </a:solidFill>
              <a:latin typeface="Trebuchet MS"/>
              <a:ea typeface="+mn-ea"/>
              <a:cs typeface="+mn-cs"/>
            </a:rPr>
            <a:t>.</a:t>
          </a:r>
        </a:p>
      </dsp:txBody>
      <dsp:txXfrm rot="10800000">
        <a:off x="2400639" y="861"/>
        <a:ext cx="5585003" cy="1766210"/>
      </dsp:txXfrm>
    </dsp:sp>
    <dsp:sp modelId="{F4D5A2B7-12B5-45A8-AB79-33E54616492F}">
      <dsp:nvSpPr>
        <dsp:cNvPr id="0" name=""/>
        <dsp:cNvSpPr/>
      </dsp:nvSpPr>
      <dsp:spPr>
        <a:xfrm>
          <a:off x="1076846" y="1726"/>
          <a:ext cx="1764481" cy="1764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0.09204</cdr:x>
      <cdr:y>0.66201</cdr:y>
    </cdr:from>
    <cdr:to>
      <cdr:x>0.17993</cdr:x>
      <cdr:y>0.78913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DA9C49C3-D12E-4C98-84F9-58CFD448EF5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2640" y="2002132"/>
          <a:ext cx="384473" cy="3844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0.09767</cdr:x>
      <cdr:y>0.48287</cdr:y>
    </cdr:from>
    <cdr:to>
      <cdr:x>0.18214</cdr:x>
      <cdr:y>0.60839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A07AE6CF-307B-48B9-AF38-A9971EC915A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7268" y="1460352"/>
          <a:ext cx="369513" cy="37961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0.57108</cdr:y>
    </cdr:from>
    <cdr:to>
      <cdr:x>0.09199</cdr:x>
      <cdr:y>0.69997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D1BF53DD-D0A3-4182-81AC-30F32AFDF98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prstClr val="black"/>
            <a:schemeClr val="accent1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38515" y="1727147"/>
          <a:ext cx="379430" cy="38980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0.85449</cdr:x>
      <cdr:y>0.56373</cdr:y>
    </cdr:from>
    <cdr:to>
      <cdr:x>0.9515</cdr:x>
      <cdr:y>0.69603</cdr:y>
    </cdr:to>
    <cdr:pic>
      <cdr:nvPicPr>
        <cdr:cNvPr id="4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F45B3904-DAC7-48DF-BA10-935C23C7C2B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duotone>
            <a:prstClr val="black"/>
            <a:srgbClr val="D9C3A5">
              <a:tint val="50000"/>
              <a:satMod val="18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24305" y="1704911"/>
          <a:ext cx="400110" cy="4001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0.62824</cdr:x>
      <cdr:y>0.73414</cdr:y>
    </cdr:from>
    <cdr:to>
      <cdr:x>0.96825</cdr:x>
      <cdr:y>0.83009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071448" y="2590334"/>
          <a:ext cx="220350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dirty="0">
              <a:solidFill>
                <a:srgbClr val="002060"/>
              </a:solidFill>
              <a:latin typeface="Calibri" panose="020F0502020204030204" pitchFamily="34" charset="0"/>
            </a:rPr>
            <a:t>% от объема выплат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F216B-8C55-4E13-BA15-E9A36C53294F}" type="datetimeFigureOut">
              <a:rPr lang="ru-RU" smtClean="0"/>
              <a:t>19.08.2020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56895-DDDB-4D45-BC6D-5EE498BFD3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69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292ED-BBF6-449C-BD44-BDF82B1A6BBB}" type="datetimeFigureOut">
              <a:rPr lang="ru-RU" smtClean="0"/>
              <a:t>19.08.2020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E980-3B96-4DBF-8B16-39884304D0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НСА основано в 207 году – в этом году НСА исполняется 10 лет.</a:t>
            </a:r>
          </a:p>
          <a:p>
            <a:r>
              <a:rPr lang="ru-RU" dirty="0"/>
              <a:t>НСА с 2010 года действует в рамках закона о государственной поддержке агрострахования. С 2016 года НСА является единым объединением агростраховщиков, занимающихся агрострахованием с господдержкой – только члены НСА могут заключать договоры страхования с господдержкой.</a:t>
            </a:r>
          </a:p>
          <a:p>
            <a:r>
              <a:rPr lang="ru-RU" dirty="0"/>
              <a:t>На сегодня членами НСА являются 23 страховые компании.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96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закона о господдержке агрострахования НСА: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Разрабатывает профессиональные стандарты (согласовываются Центральным Банком России, являющимся мегарегулятором на финансовом рынке, включая страхование.</a:t>
            </a:r>
          </a:p>
          <a:p>
            <a:pPr marL="171450" indent="-171450">
              <a:buFontTx/>
              <a:buChar char="-"/>
            </a:pPr>
            <a:r>
              <a:rPr lang="ru-RU" dirty="0"/>
              <a:t>Разрабатывает правила страхования единые для всех участников агрострахования с господдержкой. Хот агрострахование является добровольным правила страхования согласовываются Минсельхозом, Минфином и ЦБ.</a:t>
            </a:r>
          </a:p>
          <a:p>
            <a:pPr marL="171450" indent="-171450">
              <a:buFontTx/>
              <a:buChar char="-"/>
            </a:pPr>
            <a:r>
              <a:rPr lang="ru-RU" dirty="0"/>
              <a:t>Контролирует деятельность своих членов на предмет соблюдения профессиональных стандаротов и правил страхования.</a:t>
            </a:r>
          </a:p>
          <a:p>
            <a:pPr marL="171450" indent="-171450">
              <a:buFontTx/>
              <a:buChar char="-"/>
            </a:pPr>
            <a:r>
              <a:rPr lang="ru-RU" dirty="0"/>
              <a:t>Формирует фонд компенсационных выплат, используемый в случае банкротства агростраховщиков.</a:t>
            </a:r>
          </a:p>
          <a:p>
            <a:pPr marL="171450" indent="-171450">
              <a:buFontTx/>
              <a:buChar char="-"/>
            </a:pPr>
            <a:r>
              <a:rPr lang="ru-RU" dirty="0"/>
              <a:t>Дает предложения Минсельхозу России для плана агрострахования и для методик расчета страховой стоимости и утраты гибели.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Собирает статистику агрострахования с господдержкой.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25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144521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5410182" y="157968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1666696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1884853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1934089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1969258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1732086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1830669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419348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4521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1412776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670943"/>
            <a:ext cx="4953000" cy="2406129"/>
          </a:xfrm>
        </p:spPr>
        <p:txBody>
          <a:bodyPr anchor="b">
            <a:normAutofit/>
          </a:bodyPr>
          <a:lstStyle>
            <a:lvl1pPr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4953000" cy="1224136"/>
          </a:xfrm>
        </p:spPr>
        <p:txBody>
          <a:bodyPr anchor="b">
            <a:normAutofit/>
          </a:bodyPr>
          <a:lstStyle>
            <a:lvl1pPr marL="64008" indent="0" algn="l">
              <a:buNone/>
              <a:defRPr sz="2000"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4942656" cy="457200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076C0E4F-05D4-49B0-8813-CED64027C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" y="19471"/>
            <a:ext cx="510105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27049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8827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5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785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5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496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835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5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6056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32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5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3878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4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9327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914354"/>
            <a:fld id="{126D6573-FD59-47A7-BD0A-E3856452D580}" type="slidenum">
              <a:rPr lang="ru-RU" smtClean="0">
                <a:solidFill>
                  <a:srgbClr val="FFFFFF"/>
                </a:solidFill>
              </a:rPr>
              <a:pPr defTabSz="914354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8225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47260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7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611395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1477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50"/>
            <a:ext cx="9144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2767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41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3982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144521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5410182" y="157968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1666696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1884853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1934089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1969258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1732086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1830669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419348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4521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1412776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670943"/>
            <a:ext cx="4953000" cy="2406129"/>
          </a:xfrm>
        </p:spPr>
        <p:txBody>
          <a:bodyPr anchor="b">
            <a:normAutofit/>
          </a:bodyPr>
          <a:lstStyle>
            <a:lvl1pPr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4953000" cy="1224136"/>
          </a:xfrm>
        </p:spPr>
        <p:txBody>
          <a:bodyPr anchor="b">
            <a:normAutofit/>
          </a:bodyPr>
          <a:lstStyle>
            <a:lvl1pPr marL="64008" indent="0" algn="l">
              <a:buNone/>
              <a:defRPr sz="2000"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4942656" cy="457200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076C0E4F-05D4-49B0-8813-CED64027C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" y="19471"/>
            <a:ext cx="510105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9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47260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542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18891"/>
            <a:ext cx="8424936" cy="5058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333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37483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0980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2"/>
            <a:ext cx="9144000" cy="65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39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3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28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57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46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1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190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941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81189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367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05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076C0E4F-05D4-49B0-8813-CED64027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19472"/>
            <a:ext cx="365778" cy="9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3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28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257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46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51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05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076C0E4F-05D4-49B0-8813-CED64027C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19472"/>
            <a:ext cx="365778" cy="9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s@naai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a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w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72000" y="1988840"/>
            <a:ext cx="9000000" cy="2232248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  <a:t>«Защита урожая сельскохозяйственных культур.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  <a:t>Практика применения страхования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</a:rPr>
              <a:t>с государственной поддержкой»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4953000" cy="1080120"/>
          </a:xfrm>
        </p:spPr>
        <p:txBody>
          <a:bodyPr anchor="b">
            <a:noAutofit/>
          </a:bodyPr>
          <a:lstStyle/>
          <a:p>
            <a:pPr algn="r"/>
            <a:r>
              <a:rPr lang="ru-RU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Борануков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Мухарбий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Хазраилевич</a:t>
            </a:r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algn="r"/>
            <a:r>
              <a:rPr lang="ru-RU" sz="16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Исполнительный директор НСА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3595CAB-A2C3-46DE-B8B6-5CCB920D3CFC}"/>
              </a:ext>
            </a:extLst>
          </p:cNvPr>
          <p:cNvSpPr/>
          <p:nvPr/>
        </p:nvSpPr>
        <p:spPr>
          <a:xfrm>
            <a:off x="1000240" y="0"/>
            <a:ext cx="7604208" cy="141277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347864" y="6165304"/>
            <a:ext cx="2520280" cy="45720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ru-RU" dirty="0">
                <a:solidFill>
                  <a:srgbClr val="92D050">
                    <a:lumMod val="40000"/>
                    <a:lumOff val="60000"/>
                  </a:srgbClr>
                </a:solidFill>
              </a:rPr>
              <a:t>19 августа 2020 г.</a:t>
            </a:r>
          </a:p>
          <a:p>
            <a:r>
              <a:rPr lang="ru-RU" dirty="0">
                <a:solidFill>
                  <a:srgbClr val="92D050">
                    <a:lumMod val="40000"/>
                    <a:lumOff val="60000"/>
                  </a:srgbClr>
                </a:solidFill>
              </a:rPr>
              <a:t>Москва-Волгоград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39552" y="260648"/>
            <a:ext cx="8424936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/>
              </a:rPr>
              <a:t>Вебинар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2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6" y="764704"/>
            <a:ext cx="8540493" cy="649869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Волгоградская область: основные риски, </a:t>
            </a:r>
            <a:r>
              <a:rPr lang="ru-RU" spc="-10" dirty="0"/>
              <a:t>реализовавшиеся в агростраховании с ГП (2012-2017)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590482"/>
              </p:ext>
            </p:extLst>
          </p:nvPr>
        </p:nvGraphicFramePr>
        <p:xfrm>
          <a:off x="251520" y="1772816"/>
          <a:ext cx="7848872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4128" y="45091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</a:rPr>
              <a:t>% от объема выплат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73325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Основные риски: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вымерзание, суховей, почвенная засуха</a:t>
            </a:r>
          </a:p>
          <a:p>
            <a:pPr algn="ctr"/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– в сумме </a:t>
            </a: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93%</a:t>
            </a:r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 выплат компаний НСА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6410364"/>
            <a:ext cx="2948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Данные: НСА</a:t>
            </a:r>
          </a:p>
        </p:txBody>
      </p:sp>
    </p:spTree>
    <p:extLst>
      <p:ext uri="{BB962C8B-B14F-4D97-AF65-F5344CB8AC3E}">
        <p14:creationId xmlns:p14="http://schemas.microsoft.com/office/powerpoint/2010/main" val="371719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-180528" y="368728"/>
            <a:ext cx="828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Как заключить договор страхования?</a:t>
            </a: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9054291"/>
              </p:ext>
            </p:extLst>
          </p:nvPr>
        </p:nvGraphicFramePr>
        <p:xfrm>
          <a:off x="251520" y="1269554"/>
          <a:ext cx="8712048" cy="539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827584" y="980728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26210"/>
              </p:ext>
            </p:extLst>
          </p:nvPr>
        </p:nvGraphicFramePr>
        <p:xfrm>
          <a:off x="360000" y="3521660"/>
          <a:ext cx="8424000" cy="24996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15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тариф*,%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(всего),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(СХТП, 50%),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руб.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гибели 50%,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100/10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1 950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100/25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1 050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22 500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7 500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100/50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15 000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ru-RU" sz="2000" b="1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92569"/>
              </p:ext>
            </p:extLst>
          </p:nvPr>
        </p:nvGraphicFramePr>
        <p:xfrm>
          <a:off x="683568" y="1052736"/>
          <a:ext cx="3024336" cy="1808328"/>
        </p:xfrm>
        <a:graphic>
          <a:graphicData uri="http://schemas.openxmlformats.org/drawingml/2006/table">
            <a:tbl>
              <a:tblPr/>
              <a:tblGrid>
                <a:gridCol w="1260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озимая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1000 руб./ц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5-яя урожайность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30,0  ц/га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496" y="611396"/>
            <a:ext cx="828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Выбор программы страхования (по всем рискам)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3049215"/>
            <a:ext cx="282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расчете на 1 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55576" y="1052736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6320353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 Ставки субсидирования по Волгоградской области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A2A785EA-52A0-44F8-A76A-874E290ECC66}"/>
              </a:ext>
            </a:extLst>
          </p:cNvPr>
          <p:cNvSpPr txBox="1"/>
          <p:nvPr/>
        </p:nvSpPr>
        <p:spPr>
          <a:xfrm>
            <a:off x="4453176" y="1658561"/>
            <a:ext cx="43308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Страховая сумма (100% от страховой стоимости) = </a:t>
            </a:r>
            <a:br>
              <a:rPr lang="ru-RU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1000 руб. /ц  Х  30,0 ц/га = 30 000 руб.</a:t>
            </a:r>
          </a:p>
        </p:txBody>
      </p:sp>
    </p:spTree>
    <p:extLst>
      <p:ext uri="{BB962C8B-B14F-4D97-AF65-F5344CB8AC3E}">
        <p14:creationId xmlns:p14="http://schemas.microsoft.com/office/powerpoint/2010/main" val="231298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899592" y="980728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4" y="508610"/>
            <a:ext cx="8064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</a:rPr>
              <a:t>Требования к договору страхования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3072809"/>
              </p:ext>
            </p:extLst>
          </p:nvPr>
        </p:nvGraphicFramePr>
        <p:xfrm>
          <a:off x="395535" y="981075"/>
          <a:ext cx="8352929" cy="561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38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D2659-8C46-4E77-A7D7-7BF3221F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2020: Меры НСА по развитию рынка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F172FA9-E4D4-4550-AB25-15564FB18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62573"/>
              </p:ext>
            </p:extLst>
          </p:nvPr>
        </p:nvGraphicFramePr>
        <p:xfrm>
          <a:off x="68572" y="1340768"/>
          <a:ext cx="9062489" cy="176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3AF0E5-7B00-40D0-AD74-0558EF5A3523}"/>
              </a:ext>
            </a:extLst>
          </p:cNvPr>
          <p:cNvSpPr txBox="1"/>
          <p:nvPr/>
        </p:nvSpPr>
        <p:spPr>
          <a:xfrm>
            <a:off x="467543" y="3501008"/>
            <a:ext cx="8208913" cy="2308324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0000"/>
                </a:solidFill>
              </a:rPr>
              <a:t>Разработка программы страхования на случай ЧС в растениеводстве </a:t>
            </a:r>
          </a:p>
          <a:p>
            <a:pPr marL="180975"/>
            <a:r>
              <a:rPr lang="ru-RU" sz="1600" dirty="0">
                <a:solidFill>
                  <a:srgbClr val="005910"/>
                </a:solidFill>
              </a:rPr>
              <a:t>(ОС МСХ РФ, МСХ, Минфин, Банк России)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5910"/>
              </a:solidFill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5910"/>
                </a:solidFill>
              </a:rPr>
              <a:t>Постановка задачи по доработке программы </a:t>
            </a:r>
            <a:r>
              <a:rPr lang="ru-RU" sz="1600" dirty="0">
                <a:solidFill>
                  <a:srgbClr val="FF0000"/>
                </a:solidFill>
              </a:rPr>
              <a:t>страхования садов для интенсивного садоводства (май-июнь)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5910"/>
              </a:solidFill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5910"/>
                </a:solidFill>
              </a:rPr>
              <a:t>Проработка вопроса о механизмах повышения финансовой устойчивости системы</a:t>
            </a:r>
            <a:r>
              <a:rPr lang="en-US" sz="1600" dirty="0">
                <a:solidFill>
                  <a:srgbClr val="005910"/>
                </a:solidFill>
              </a:rPr>
              <a:t> </a:t>
            </a:r>
            <a:r>
              <a:rPr lang="ru-RU" sz="1600" dirty="0">
                <a:solidFill>
                  <a:srgbClr val="005910"/>
                </a:solidFill>
              </a:rPr>
              <a:t>(перестрахование, субсидирование)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591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C9BCF2-370E-485B-88C2-CD986B55E64A}"/>
              </a:ext>
            </a:extLst>
          </p:cNvPr>
          <p:cNvSpPr txBox="1"/>
          <p:nvPr/>
        </p:nvSpPr>
        <p:spPr>
          <a:xfrm>
            <a:off x="827584" y="591414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направления дальнейшего развития:</a:t>
            </a:r>
          </a:p>
          <a:p>
            <a:r>
              <a:rPr lang="ru-RU" dirty="0">
                <a:solidFill>
                  <a:srgbClr val="FF0000"/>
                </a:solidFill>
              </a:rPr>
              <a:t>- Диверсификация; - Специализация; - Развитие цифровых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99420711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D254697-C695-4A8A-A5E6-C8D0E26E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773238"/>
            <a:ext cx="6838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Спасибо </a:t>
            </a:r>
            <a:b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 внимание!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521D567-D454-400A-AD07-6B50D0CF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076700"/>
            <a:ext cx="9144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endParaRPr lang="ru-RU" b="1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Тел: +7 (495) 782-04-99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Запросы СМИ:  </a:t>
            </a: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  <a:hlinkClick r:id="rId2"/>
              </a:rPr>
              <a:t>press@naai.ru</a:t>
            </a: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Всегда актуальная информация о деятельности НСА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 на </a:t>
            </a:r>
            <a:r>
              <a:rPr lang="ru-RU" sz="1600" b="1" kern="0" dirty="0">
                <a:solidFill>
                  <a:srgbClr val="00B0F0"/>
                </a:solidFill>
                <a:latin typeface="Calibri" panose="020F0502020204030204" pitchFamily="34" charset="0"/>
              </a:rPr>
              <a:t>www.naai.ru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endParaRPr lang="en-US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3200" b="1" kern="0" dirty="0"/>
          </a:p>
          <a:p>
            <a:pPr algn="ctr">
              <a:defRPr/>
            </a:pPr>
            <a:r>
              <a:rPr lang="ru-RU" sz="32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5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9" y="548680"/>
            <a:ext cx="8316000" cy="648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НСА</a:t>
            </a:r>
            <a:r>
              <a:rPr lang="en-US" sz="2000" dirty="0">
                <a:solidFill>
                  <a:srgbClr val="00B050"/>
                </a:solidFill>
              </a:rPr>
              <a:t/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ru-RU" sz="1900" b="0" dirty="0">
                <a:solidFill>
                  <a:srgbClr val="00B050"/>
                </a:solidFill>
              </a:rPr>
              <a:t>Некоммерческое объединение страховщиков сельскохозяйственных рисков</a:t>
            </a:r>
            <a:endParaRPr lang="en-US" sz="1900" b="0" dirty="0">
              <a:solidFill>
                <a:srgbClr val="00B05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697106" y="1484888"/>
            <a:ext cx="7303386" cy="576064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8110541"/>
              </p:ext>
            </p:extLst>
          </p:nvPr>
        </p:nvGraphicFramePr>
        <p:xfrm>
          <a:off x="467916" y="1340768"/>
          <a:ext cx="826254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бъект 4"/>
          <p:cNvSpPr txBox="1">
            <a:spLocks/>
          </p:cNvSpPr>
          <p:nvPr/>
        </p:nvSpPr>
        <p:spPr>
          <a:xfrm>
            <a:off x="2262318" y="3213080"/>
            <a:ext cx="6738174" cy="576064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2532348" y="4077176"/>
            <a:ext cx="6468144" cy="576000"/>
          </a:xfrm>
          <a:prstGeom prst="rect">
            <a:avLst/>
          </a:prstGeom>
        </p:spPr>
        <p:txBody>
          <a:bodyPr vert="horz" lIns="72000" tIns="45720" rIns="7200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 smtClean="0">
                <a:solidFill>
                  <a:srgbClr val="FFFFFF"/>
                </a:solidFill>
              </a:rPr>
              <a:pPr/>
              <a:t>2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Члены НСА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244880"/>
              </p:ext>
            </p:extLst>
          </p:nvPr>
        </p:nvGraphicFramePr>
        <p:xfrm>
          <a:off x="323529" y="1260079"/>
          <a:ext cx="8280918" cy="497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9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7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9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Регистрационный номер ЦБ РФ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Регистрационный номер ЦБ РФ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ПАО СК «Росгосстрах»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0001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ПАО «САК «Энергогарант»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1834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921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САО «ВСК»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0621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«АльфаСтрахование»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2239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«СОГАЗ»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1208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СК «РСХБ-Страхование»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2947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2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«Страховая группа </a:t>
                      </a:r>
                      <a:br>
                        <a:rPr lang="ru-RU" sz="1400" dirty="0">
                          <a:effectLst/>
                          <a:latin typeface="+mn-lt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</a:rPr>
                        <a:t>АВАНГАРД-ГАРАНТ»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0796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ООО СК «Сбербанк Страхование»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4331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1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СПАО «РЕСО-Гарантия»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1209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ООО «СО «ВЕРНА»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3245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ООО «СК «Согласие»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1307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РСО «ЕВРОИНС»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3954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8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7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«МАКС»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1427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«Абсолют Страхование»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2496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0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АО «СО «Талисман»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1587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6320353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состоянию на </a:t>
            </a:r>
            <a:r>
              <a:rPr lang="en-US" sz="1200" dirty="0"/>
              <a:t>21</a:t>
            </a:r>
            <a:r>
              <a:rPr lang="ru-RU" sz="1200" dirty="0"/>
              <a:t>.</a:t>
            </a:r>
            <a:r>
              <a:rPr lang="en-US" sz="1200" dirty="0"/>
              <a:t>05</a:t>
            </a:r>
            <a:r>
              <a:rPr lang="ru-RU" sz="1200" dirty="0"/>
              <a:t>.201</a:t>
            </a:r>
            <a:r>
              <a:rPr lang="en-US" sz="1200" dirty="0"/>
              <a:t>20</a:t>
            </a:r>
            <a:r>
              <a:rPr lang="ru-RU" sz="1200" dirty="0"/>
              <a:t>	 Актуальный перечень членов НСА размещается на сайте НСА: </a:t>
            </a:r>
            <a:r>
              <a:rPr lang="ru-RU" sz="1200" dirty="0">
                <a:hlinkClick r:id="rId2"/>
              </a:rPr>
              <a:t>www.naai.ru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66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2108" y="1340768"/>
            <a:ext cx="4356000" cy="3960000"/>
          </a:xfrm>
          <a:prstGeom prst="roundRect">
            <a:avLst>
              <a:gd name="adj" fmla="val 63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6000" y="5373216"/>
            <a:ext cx="4356000" cy="12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lvl="0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Формирование фонда компенсационных выплат аграриям на случай банкротства страховщика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4008" y="1340768"/>
            <a:ext cx="4356000" cy="5320819"/>
          </a:xfrm>
          <a:prstGeom prst="roundRect">
            <a:avLst>
              <a:gd name="adj" fmla="val 54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9" y="548680"/>
            <a:ext cx="8316000" cy="648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dirty="0">
                <a:solidFill>
                  <a:srgbClr val="00B050"/>
                </a:solidFill>
              </a:rPr>
              <a:t>НСА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b="0" dirty="0">
                <a:solidFill>
                  <a:srgbClr val="00B050"/>
                </a:solidFill>
              </a:rPr>
              <a:t>Основные обязанности определены законом о господдержке страхования </a:t>
            </a:r>
            <a:endParaRPr lang="en-US" sz="1800" b="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sus\Pictures\агрокультура биждов\стандарты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14" y="2961008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Pictures\агрокультура биждов\правила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92" y="1916832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Pictures\агрокультура биждов\контроль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59" y="3897112"/>
            <a:ext cx="405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\Pictures\агрокультура биждов\фонд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56" y="5589240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1638336"/>
            <a:ext cx="3942438" cy="3293209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lvl="0"/>
            <a:r>
              <a:rPr lang="ru-RU" dirty="0">
                <a:latin typeface="Trebuchet MS" panose="020B0603020202020204" pitchFamily="34" charset="0"/>
              </a:rPr>
              <a:t>Разработка единых правил страхования</a:t>
            </a:r>
            <a:endParaRPr lang="en-US" dirty="0">
              <a:latin typeface="Trebuchet MS" panose="020B0603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Согласованы Минсельхозом, Минфином, Банком России</a:t>
            </a:r>
            <a:endParaRPr lang="ru-RU" sz="800" dirty="0">
              <a:latin typeface="Trebuchet MS" panose="020B0603020202020204" pitchFamily="34" charset="0"/>
            </a:endParaRPr>
          </a:p>
          <a:p>
            <a:pPr lvl="0"/>
            <a:endParaRPr lang="ru-RU" sz="800" dirty="0"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latin typeface="Trebuchet MS" panose="020B0603020202020204" pitchFamily="34" charset="0"/>
              </a:rPr>
              <a:t>Разработка обязательных правил деятельности страховщиков</a:t>
            </a:r>
            <a:endParaRPr lang="en-US" dirty="0">
              <a:latin typeface="Trebuchet MS" panose="020B0603020202020204" pitchFamily="34" charset="0"/>
            </a:endParaRP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Согласованы Банком России</a:t>
            </a:r>
            <a:endParaRPr lang="en-US" sz="800" dirty="0"/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Контроль за соблюдением страховщиками правил деятельности и страхования</a:t>
            </a:r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0"/>
            <a:endParaRPr lang="ru-RU" sz="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3022" y="1581581"/>
            <a:ext cx="4158462" cy="1415772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Реализация целевых программ </a:t>
            </a:r>
            <a:b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по развитию с/х страхования с господдержкой</a:t>
            </a:r>
          </a:p>
          <a:p>
            <a:pPr marL="742950" lvl="1" indent="-285750">
              <a:buClr>
                <a:srgbClr val="CA3F3C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Согласованы Минсельхозом, Минфином, Банком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0422" y="4883373"/>
            <a:ext cx="3672408" cy="547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4926" y="5733105"/>
            <a:ext cx="4231430" cy="547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3" descr="C:\Users\Asus\Pictures\агрокультура биждов\зонт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078" y="4041112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sus\Pictures\агрокультура биждов\грамостность финансовая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078" y="3501008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74078" y="3298907"/>
            <a:ext cx="3564396" cy="3082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Финансовая грамотность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Страховые программы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Рисковое районирование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Спутниковый мониторинг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910"/>
                </a:solidFill>
                <a:latin typeface="Trebuchet MS" panose="020B0603020202020204" pitchFamily="34" charset="0"/>
              </a:rPr>
              <a:t>Информационное взаимодействие</a:t>
            </a:r>
            <a:endParaRPr lang="en-US" sz="2000" dirty="0">
              <a:solidFill>
                <a:srgbClr val="005910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5" descr="C:\Users\Asus\Pictures\агрокультура биждов\зонирование рисков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4545168"/>
            <a:ext cx="297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02" y="5625288"/>
            <a:ext cx="30087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5013176"/>
            <a:ext cx="288000" cy="396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Yandex-UI-Icons-Private" pitchFamily="2" charset="0"/>
                <a:sym typeface="Webdings"/>
              </a:rPr>
              <a:t></a:t>
            </a:r>
            <a:endParaRPr lang="ru-RU" dirty="0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 smtClean="0">
                <a:solidFill>
                  <a:srgbClr val="FFFFFF"/>
                </a:solidFill>
              </a:rPr>
              <a:pPr/>
              <a:t>4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Изменения Закона №260-ФЗ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8558310"/>
              </p:ext>
            </p:extLst>
          </p:nvPr>
        </p:nvGraphicFramePr>
        <p:xfrm>
          <a:off x="477576" y="1296144"/>
          <a:ext cx="61926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742272" y="141277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Позволяет снизить расходы аграриев и субсидирующих бюджетов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0078" y="249289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Подлежат страхованию риски, характерные для центральных и восточных регионов РФ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2272" y="357301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Повышение гибкости программ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стимулирует спрос.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50078" y="472514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Упрощает получение господдержки при страховании крупных проектов в АПК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0078" y="5677256"/>
            <a:ext cx="2232248" cy="920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- Позволяет повысить уровень сервиса, особенно удаленно расположенным хозяйствам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45694BC-9B62-4A0B-A66B-2BEFF40051B6}" type="slidenum">
              <a:rPr lang="ru-RU" sz="1800" smtClean="0">
                <a:solidFill>
                  <a:srgbClr val="FFFFFF"/>
                </a:solidFill>
              </a:rPr>
              <a:pPr/>
              <a:t>5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5556" y="620687"/>
            <a:ext cx="8208000" cy="648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Основные изменения  в 2020 г.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3165102"/>
              </p:ext>
            </p:extLst>
          </p:nvPr>
        </p:nvGraphicFramePr>
        <p:xfrm>
          <a:off x="484712" y="1296143"/>
          <a:ext cx="83160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4288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7E5FB4-CDB1-4C66-A8D2-BA4B67C0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dirty="0"/>
              <a:t>Агрострахование с господдержкой в 2020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0" dirty="0"/>
              <a:t>Сохранение импульса к развитию</a:t>
            </a:r>
            <a:endParaRPr lang="ru-RU" b="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A54DB0F-CB0E-4E4D-A148-4749ADF09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353971"/>
              </p:ext>
            </p:extLst>
          </p:nvPr>
        </p:nvGraphicFramePr>
        <p:xfrm>
          <a:off x="4562985" y="1988840"/>
          <a:ext cx="437448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F859BC09-A286-4371-96D2-7E66A73E2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532399"/>
              </p:ext>
            </p:extLst>
          </p:nvPr>
        </p:nvGraphicFramePr>
        <p:xfrm>
          <a:off x="438515" y="1606100"/>
          <a:ext cx="4124469" cy="340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BBBD1C-09CF-41FB-9140-20AC37286A22}"/>
              </a:ext>
            </a:extLst>
          </p:cNvPr>
          <p:cNvSpPr txBox="1"/>
          <p:nvPr/>
        </p:nvSpPr>
        <p:spPr>
          <a:xfrm>
            <a:off x="240543" y="3122331"/>
            <a:ext cx="139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+20%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B9DB12-B5C7-4BB6-82D9-3D867434F1E3}"/>
              </a:ext>
            </a:extLst>
          </p:cNvPr>
          <p:cNvSpPr txBox="1"/>
          <p:nvPr/>
        </p:nvSpPr>
        <p:spPr>
          <a:xfrm>
            <a:off x="3860952" y="3198346"/>
            <a:ext cx="139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+31%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6B973D-DBBF-4519-B79E-58350A3B364A}"/>
              </a:ext>
            </a:extLst>
          </p:cNvPr>
          <p:cNvSpPr txBox="1"/>
          <p:nvPr/>
        </p:nvSpPr>
        <p:spPr>
          <a:xfrm>
            <a:off x="6300192" y="243457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+27%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A56484D-DB72-404C-AFE4-162E5F6A3398}"/>
              </a:ext>
            </a:extLst>
          </p:cNvPr>
          <p:cNvSpPr/>
          <p:nvPr/>
        </p:nvSpPr>
        <p:spPr>
          <a:xfrm>
            <a:off x="429852" y="5683042"/>
            <a:ext cx="87059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Оперативные данные свидетельствуют о высокой активности аграриев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BACC6">
                    <a:lumMod val="75000"/>
                  </a:srgbClr>
                </a:solidFill>
              </a:rPr>
              <a:t>Заключены первые договоры страхования аквакультуры с господдержкой (Республика Карелия, Астраханская область)</a:t>
            </a:r>
            <a:endParaRPr lang="en-US" sz="1400" dirty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BDA11F9-3010-4291-8204-3060528D8393}"/>
              </a:ext>
            </a:extLst>
          </p:cNvPr>
          <p:cNvCxnSpPr>
            <a:cxnSpLocks/>
          </p:cNvCxnSpPr>
          <p:nvPr/>
        </p:nvCxnSpPr>
        <p:spPr>
          <a:xfrm flipV="1">
            <a:off x="1358658" y="2207436"/>
            <a:ext cx="477038" cy="34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810E88E9-030C-4B80-AC48-E68D427861DB}"/>
              </a:ext>
            </a:extLst>
          </p:cNvPr>
          <p:cNvCxnSpPr>
            <a:cxnSpLocks/>
          </p:cNvCxnSpPr>
          <p:nvPr/>
        </p:nvCxnSpPr>
        <p:spPr>
          <a:xfrm flipV="1">
            <a:off x="3131840" y="1988840"/>
            <a:ext cx="504056" cy="342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73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0899"/>
            <a:ext cx="8424936" cy="505853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Страхование урожая в Волгоградской области в 2020 г.(застрахованные культуры)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373216"/>
            <a:ext cx="8136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213,7 тыс. га </a:t>
            </a:r>
            <a:r>
              <a:rPr lang="ru-RU" sz="1600" b="1" dirty="0">
                <a:solidFill>
                  <a:srgbClr val="1F497D"/>
                </a:solidFill>
                <a:latin typeface="Trebuchet MS" panose="020B0603020202020204" pitchFamily="34" charset="0"/>
              </a:rPr>
              <a:t>посевов застрахованы в 2020 г. в Волгоградской области на условиях господдержки (7% от площади сева)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987495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Trebuchet MS" panose="020B0603020202020204" pitchFamily="34" charset="0"/>
              </a:rPr>
              <a:t>Основные застрахованные культуры: </a:t>
            </a:r>
            <a:r>
              <a:rPr lang="ru-RU" sz="1600" b="1" i="1" dirty="0">
                <a:solidFill>
                  <a:srgbClr val="00B050">
                    <a:lumMod val="50000"/>
                  </a:srgbClr>
                </a:solidFill>
                <a:latin typeface="Trebuchet MS" panose="020B0603020202020204" pitchFamily="34" charset="0"/>
              </a:rPr>
              <a:t>озимая пшеница, кукуруза, просо и др.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6518086"/>
            <a:ext cx="136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По данным НСА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2FCA39A2-7343-43F5-B609-F76EF81E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928564"/>
              </p:ext>
            </p:extLst>
          </p:nvPr>
        </p:nvGraphicFramePr>
        <p:xfrm>
          <a:off x="1524000" y="1397000"/>
          <a:ext cx="65763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92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894" y="836712"/>
            <a:ext cx="8424936" cy="505853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Волгоградская область: выплаты 2012-2020 гг. в разрезе с/х культур (страхование с ГП)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56605"/>
              </p:ext>
            </p:extLst>
          </p:nvPr>
        </p:nvGraphicFramePr>
        <p:xfrm>
          <a:off x="256539" y="1772816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445224"/>
            <a:ext cx="85689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2012-2020: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587</a:t>
            </a:r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 млн. руб. – общий объем выплат по </a:t>
            </a:r>
            <a:r>
              <a:rPr lang="ru-RU" b="1" dirty="0" err="1">
                <a:solidFill>
                  <a:srgbClr val="1F497D"/>
                </a:solidFill>
                <a:latin typeface="Trebuchet MS" panose="020B0603020202020204" pitchFamily="34" charset="0"/>
              </a:rPr>
              <a:t>агрострахованию</a:t>
            </a:r>
            <a:r>
              <a:rPr lang="ru-RU" b="1" dirty="0">
                <a:solidFill>
                  <a:srgbClr val="1F497D"/>
                </a:solidFill>
                <a:latin typeface="Trebuchet MS" panose="020B0603020202020204" pitchFamily="34" charset="0"/>
              </a:rPr>
              <a:t> (все виды)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6525344"/>
            <a:ext cx="2948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5C92B5">
                    <a:lumMod val="50000"/>
                  </a:srgbClr>
                </a:solidFill>
                <a:latin typeface="Calibri" panose="020F0502020204030204" pitchFamily="34" charset="0"/>
              </a:rPr>
              <a:t>Данные: НСА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Городская">
  <a:themeElements>
    <a:clrScheme name="Другая 1">
      <a:dk1>
        <a:srgbClr val="00B050"/>
      </a:dk1>
      <a:lt1>
        <a:srgbClr val="FFFFFF"/>
      </a:lt1>
      <a:dk2>
        <a:srgbClr val="92D050"/>
      </a:dk2>
      <a:lt2>
        <a:srgbClr val="DEDEDE"/>
      </a:lt2>
      <a:accent1>
        <a:srgbClr val="53548A"/>
      </a:accent1>
      <a:accent2>
        <a:srgbClr val="00B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rgbClr val="00B050"/>
      </a:dk1>
      <a:lt1>
        <a:srgbClr val="FFFFFF"/>
      </a:lt1>
      <a:dk2>
        <a:srgbClr val="92D050"/>
      </a:dk2>
      <a:lt2>
        <a:srgbClr val="DEDEDE"/>
      </a:lt2>
      <a:accent1>
        <a:srgbClr val="53548A"/>
      </a:accent1>
      <a:accent2>
        <a:srgbClr val="00B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30956</TotalTime>
  <Words>1274</Words>
  <Application>Microsoft Office PowerPoint</Application>
  <PresentationFormat>Экран (4:3)</PresentationFormat>
  <Paragraphs>232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2_Городская</vt:lpstr>
      <vt:lpstr>13_Тема Office</vt:lpstr>
      <vt:lpstr>3_Городская</vt:lpstr>
      <vt:lpstr>«Защита урожая сельскохозяйственных культур.  Практика применения страхования  с государственной поддержкой»</vt:lpstr>
      <vt:lpstr>НСА Некоммерческое объединение страховщиков сельскохозяйственных рисков</vt:lpstr>
      <vt:lpstr>Члены НСА</vt:lpstr>
      <vt:lpstr>НСА Основные обязанности определены законом о господдержке страхования </vt:lpstr>
      <vt:lpstr>Изменения Закона №260-ФЗ</vt:lpstr>
      <vt:lpstr>Презентация PowerPoint</vt:lpstr>
      <vt:lpstr>Агрострахование с господдержкой в 2020 Сохранение импульса к развитию</vt:lpstr>
      <vt:lpstr>Страхование урожая в Волгоградской области в 2020 г.(застрахованные культуры)</vt:lpstr>
      <vt:lpstr>Волгоградская область: выплаты 2012-2020 гг. в разрезе с/х культур (страхование с ГП)</vt:lpstr>
      <vt:lpstr>Волгоградская область: основные риски, реализовавшиеся в агростраховании с ГП (2012-2017)</vt:lpstr>
      <vt:lpstr>Презентация PowerPoint</vt:lpstr>
      <vt:lpstr>Презентация PowerPoint</vt:lpstr>
      <vt:lpstr>Презентация PowerPoint</vt:lpstr>
      <vt:lpstr>2020: Меры НСА по развитию рынка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общему собранию</dc:title>
  <dc:creator>Жукова Татьяна Александровна</dc:creator>
  <cp:lastModifiedBy>Борануков Мухарбий Хазраилевич</cp:lastModifiedBy>
  <cp:revision>345</cp:revision>
  <cp:lastPrinted>2019-07-29T14:16:07Z</cp:lastPrinted>
  <dcterms:created xsi:type="dcterms:W3CDTF">2018-05-30T16:39:34Z</dcterms:created>
  <dcterms:modified xsi:type="dcterms:W3CDTF">2020-08-19T09:40:01Z</dcterms:modified>
</cp:coreProperties>
</file>