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4" r:id="rId13"/>
    <p:sldId id="413" r:id="rId14"/>
    <p:sldId id="409" r:id="rId15"/>
    <p:sldId id="412" r:id="rId16"/>
    <p:sldId id="410" r:id="rId17"/>
    <p:sldId id="401" r:id="rId18"/>
    <p:sldId id="377" r:id="rId19"/>
    <p:sldId id="402" r:id="rId20"/>
    <p:sldId id="404" r:id="rId21"/>
    <p:sldId id="374" r:id="rId22"/>
    <p:sldId id="396" r:id="rId23"/>
    <p:sldId id="390" r:id="rId24"/>
    <p:sldId id="395" r:id="rId25"/>
    <p:sldId id="388" r:id="rId26"/>
    <p:sldId id="381" r:id="rId27"/>
    <p:sldId id="382" r:id="rId28"/>
    <p:sldId id="359" r:id="rId29"/>
    <p:sldId id="286" r:id="rId30"/>
    <p:sldId id="363" r:id="rId31"/>
    <p:sldId id="360" r:id="rId32"/>
    <p:sldId id="361" r:id="rId33"/>
    <p:sldId id="362" r:id="rId34"/>
    <p:sldId id="358" r:id="rId35"/>
    <p:sldId id="327" r:id="rId36"/>
  </p:sldIdLst>
  <p:sldSz cx="9906000" cy="6858000" type="A4"/>
  <p:notesSz cx="6735763" cy="9866313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8161C1-6657-4263-A958-DEB87113EACA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4"/>
            <p14:sldId id="413"/>
            <p14:sldId id="409"/>
            <p14:sldId id="412"/>
            <p14:sldId id="410"/>
            <p14:sldId id="401"/>
            <p14:sldId id="377"/>
            <p14:sldId id="402"/>
            <p14:sldId id="404"/>
            <p14:sldId id="374"/>
            <p14:sldId id="396"/>
            <p14:sldId id="390"/>
            <p14:sldId id="395"/>
            <p14:sldId id="388"/>
            <p14:sldId id="381"/>
            <p14:sldId id="382"/>
            <p14:sldId id="359"/>
            <p14:sldId id="286"/>
            <p14:sldId id="363"/>
            <p14:sldId id="360"/>
            <p14:sldId id="361"/>
            <p14:sldId id="362"/>
            <p14:sldId id="358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67" autoAdjust="0"/>
    <p:restoredTop sz="96395" autoAdjust="0"/>
  </p:normalViewPr>
  <p:slideViewPr>
    <p:cSldViewPr snapToGrid="0">
      <p:cViewPr varScale="1">
        <p:scale>
          <a:sx n="115" d="100"/>
          <a:sy n="115" d="100"/>
        </p:scale>
        <p:origin x="1692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1848874963816693E-3"/>
                  <c:y val="0.228012888424355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2B-4E38-ACF9-504B9F6597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Лист1!$I$19</c:f>
              <c:numCache>
                <c:formatCode>0.0%</c:formatCode>
                <c:ptCount val="1"/>
                <c:pt idx="0">
                  <c:v>0.64200000000000002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2B-4E38-ACF9-504B9F659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356184"/>
        <c:axId val="198356512"/>
        <c:axId val="0"/>
      </c:bar3DChart>
      <c:catAx>
        <c:axId val="1983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8356512"/>
        <c:crosses val="autoZero"/>
        <c:auto val="1"/>
        <c:lblAlgn val="ctr"/>
        <c:lblOffset val="100"/>
        <c:noMultiLvlLbl val="0"/>
      </c:catAx>
      <c:valAx>
        <c:axId val="19835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56184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77777777777779E-3"/>
                  <c:y val="0.2129629629629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AE5-4E5F-912E-C5C848A363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Лист1!$I$19</c:f>
              <c:numCache>
                <c:formatCode>0.0%</c:formatCode>
                <c:ptCount val="1"/>
                <c:pt idx="0">
                  <c:v>0.999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E5-4E5F-912E-C5C848A36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356184"/>
        <c:axId val="198356512"/>
        <c:axId val="0"/>
      </c:bar3DChart>
      <c:catAx>
        <c:axId val="1983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8356512"/>
        <c:crosses val="autoZero"/>
        <c:auto val="1"/>
        <c:lblAlgn val="ctr"/>
        <c:lblOffset val="100"/>
        <c:noMultiLvlLbl val="0"/>
      </c:catAx>
      <c:valAx>
        <c:axId val="19835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56184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>
        <c:manualLayout>
          <c:layoutTarget val="inner"/>
          <c:xMode val="edge"/>
          <c:yMode val="edge"/>
          <c:x val="0.21921413882199919"/>
          <c:y val="4.1247324290123823E-2"/>
          <c:w val="0.75541926391327896"/>
          <c:h val="0.8347860023416157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77777777777779E-3"/>
                  <c:y val="0.2129629629629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BD-433D-8DE0-6C02545D73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Лист1!$I$19</c:f>
              <c:numCache>
                <c:formatCode>0.0%</c:formatCode>
                <c:ptCount val="1"/>
                <c:pt idx="0">
                  <c:v>0.437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BD-433D-8DE0-6C02545D7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356184"/>
        <c:axId val="198356512"/>
        <c:axId val="0"/>
      </c:bar3DChart>
      <c:catAx>
        <c:axId val="1983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8356512"/>
        <c:crosses val="autoZero"/>
        <c:auto val="1"/>
        <c:lblAlgn val="ctr"/>
        <c:lblOffset val="100"/>
        <c:noMultiLvlLbl val="0"/>
      </c:catAx>
      <c:valAx>
        <c:axId val="19835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56184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>
        <c:manualLayout>
          <c:layoutTarget val="inner"/>
          <c:xMode val="edge"/>
          <c:yMode val="edge"/>
          <c:x val="0.18534840669172012"/>
          <c:y val="0.12676831351491899"/>
          <c:w val="0.73399785346739632"/>
          <c:h val="0.8310521748857908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77777777777779E-3"/>
                  <c:y val="0.212962962962962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99,0 %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FB1-42F3-9833-C2B80212B0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Лист1!$I$19</c:f>
              <c:numCache>
                <c:formatCode>0.0%</c:formatCode>
                <c:ptCount val="1"/>
                <c:pt idx="0">
                  <c:v>0.999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1-42F3-9833-C2B80212B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356184"/>
        <c:axId val="198356512"/>
        <c:axId val="0"/>
      </c:bar3DChart>
      <c:catAx>
        <c:axId val="1983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8356512"/>
        <c:crosses val="autoZero"/>
        <c:auto val="1"/>
        <c:lblAlgn val="ctr"/>
        <c:lblOffset val="100"/>
        <c:noMultiLvlLbl val="0"/>
      </c:catAx>
      <c:valAx>
        <c:axId val="19835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56184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77777777777779E-3"/>
                  <c:y val="0.2129629629629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FC7-4364-9CF3-CC59B00401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Лист1!$I$19</c:f>
              <c:numCache>
                <c:formatCode>0.0%</c:formatCode>
                <c:ptCount val="1"/>
                <c:pt idx="0">
                  <c:v>0.92500000000000004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C7-4364-9CF3-CC59B0040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356184"/>
        <c:axId val="198356512"/>
        <c:axId val="0"/>
      </c:bar3DChart>
      <c:catAx>
        <c:axId val="1983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8356512"/>
        <c:crosses val="autoZero"/>
        <c:auto val="1"/>
        <c:lblAlgn val="ctr"/>
        <c:lblOffset val="100"/>
        <c:noMultiLvlLbl val="0"/>
      </c:catAx>
      <c:valAx>
        <c:axId val="19835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56184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77777777777779E-3"/>
                  <c:y val="0.2129629629629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9B0-4C52-925F-575FFA56BB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Лист1!$I$19</c:f>
              <c:numCache>
                <c:formatCode>0.0%</c:formatCode>
                <c:ptCount val="1"/>
                <c:pt idx="0">
                  <c:v>0.65500000000000003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B0-4C52-925F-575FFA56B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356184"/>
        <c:axId val="198356512"/>
        <c:axId val="0"/>
      </c:bar3DChart>
      <c:catAx>
        <c:axId val="1983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8356512"/>
        <c:crosses val="autoZero"/>
        <c:auto val="1"/>
        <c:lblAlgn val="ctr"/>
        <c:lblOffset val="100"/>
        <c:noMultiLvlLbl val="0"/>
      </c:catAx>
      <c:valAx>
        <c:axId val="19835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56184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05/22/2024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2872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81873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72724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06870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22.05.2024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22.05.2024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45.png"/><Relationship Id="rId3" Type="http://schemas.openxmlformats.org/officeDocument/2006/relationships/image" Target="../media/image40.png"/><Relationship Id="rId12" Type="http://schemas.openxmlformats.org/officeDocument/2006/relationships/image" Target="../media/image97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1.png"/><Relationship Id="rId15" Type="http://schemas.openxmlformats.org/officeDocument/2006/relationships/image" Target="../media/image42.png"/><Relationship Id="rId10" Type="http://schemas.openxmlformats.org/officeDocument/2006/relationships/image" Target="../media/image95.svg"/><Relationship Id="rId19" Type="http://schemas.openxmlformats.org/officeDocument/2006/relationships/image" Target="../media/image46.png"/><Relationship Id="rId14" Type="http://schemas.openxmlformats.org/officeDocument/2006/relationships/image" Target="../media/image9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svg"/><Relationship Id="rId5" Type="http://schemas.openxmlformats.org/officeDocument/2006/relationships/image" Target="../media/image55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58.png"/><Relationship Id="rId7" Type="http://schemas.openxmlformats.org/officeDocument/2006/relationships/image" Target="../media/image125.svg"/><Relationship Id="rId12" Type="http://schemas.openxmlformats.org/officeDocument/2006/relationships/image" Target="../media/image130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9.svg"/><Relationship Id="rId5" Type="http://schemas.openxmlformats.org/officeDocument/2006/relationships/image" Target="../media/image59.png"/><Relationship Id="rId4" Type="http://schemas.openxmlformats.org/officeDocument/2006/relationships/image" Target="../media/image122.svg"/><Relationship Id="rId9" Type="http://schemas.openxmlformats.org/officeDocument/2006/relationships/image" Target="../media/image1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9.svg"/><Relationship Id="rId3" Type="http://schemas.openxmlformats.org/officeDocument/2006/relationships/image" Target="../media/image59.png"/><Relationship Id="rId7" Type="http://schemas.openxmlformats.org/officeDocument/2006/relationships/image" Target="../media/image133.sv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7.svg"/><Relationship Id="rId9" Type="http://schemas.openxmlformats.org/officeDocument/2006/relationships/image" Target="../media/image58.png"/><Relationship Id="rId14" Type="http://schemas.openxmlformats.org/officeDocument/2006/relationships/image" Target="../media/image14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30.xml"/><Relationship Id="rId3" Type="http://schemas.openxmlformats.org/officeDocument/2006/relationships/slide" Target="slide4.xml"/><Relationship Id="rId21" Type="http://schemas.openxmlformats.org/officeDocument/2006/relationships/slide" Target="slide25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34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29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23" Type="http://schemas.openxmlformats.org/officeDocument/2006/relationships/slide" Target="slide28.xml"/><Relationship Id="rId28" Type="http://schemas.openxmlformats.org/officeDocument/2006/relationships/image" Target="../media/image2.png"/><Relationship Id="rId10" Type="http://schemas.openxmlformats.org/officeDocument/2006/relationships/slide" Target="slide11.xml"/><Relationship Id="rId19" Type="http://schemas.openxmlformats.org/officeDocument/2006/relationships/slide" Target="slide2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6.xml"/><Relationship Id="rId27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62.png"/><Relationship Id="rId95" Type="http://schemas.openxmlformats.org/officeDocument/2006/relationships/image" Target="../media/image63.png"/><Relationship Id="rId10" Type="http://schemas.openxmlformats.org/officeDocument/2006/relationships/image" Target="../media/image164.svg"/><Relationship Id="rId94" Type="http://schemas.openxmlformats.org/officeDocument/2006/relationships/image" Target="../media/image940.svg"/><Relationship Id="rId224" Type="http://schemas.openxmlformats.org/officeDocument/2006/relationships/image" Target="../media/image224.svg"/><Relationship Id="rId4" Type="http://schemas.openxmlformats.org/officeDocument/2006/relationships/image" Target="../media/image159.svg"/></Relationships>
</file>

<file path=ppt/slides/_rels/slide21.xml.rels><?xml version="1.0" encoding="UTF-8" standalone="yes"?>
<Relationships xmlns="http://schemas.openxmlformats.org/package/2006/relationships"><Relationship Id="rId142" Type="http://schemas.openxmlformats.org/officeDocument/2006/relationships/image" Target="../media/image67.png"/><Relationship Id="rId163" Type="http://schemas.openxmlformats.org/officeDocument/2006/relationships/image" Target="../media/image403.svg"/><Relationship Id="rId3" Type="http://schemas.openxmlformats.org/officeDocument/2006/relationships/image" Target="../media/image192.svg"/><Relationship Id="rId34" Type="http://schemas.openxmlformats.org/officeDocument/2006/relationships/image" Target="../media/image37.png"/><Relationship Id="rId138" Type="http://schemas.openxmlformats.org/officeDocument/2006/relationships/image" Target="../media/image1380.svg"/><Relationship Id="rId141" Type="http://schemas.openxmlformats.org/officeDocument/2006/relationships/image" Target="../media/image4.svg"/><Relationship Id="rId33" Type="http://schemas.openxmlformats.org/officeDocument/2006/relationships/image" Target="../media/image218.svg"/><Relationship Id="rId2" Type="http://schemas.openxmlformats.org/officeDocument/2006/relationships/image" Target="../media/image64.png"/><Relationship Id="rId14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31" Type="http://schemas.openxmlformats.org/officeDocument/2006/relationships/image" Target="../media/image66.png"/><Relationship Id="rId94" Type="http://schemas.openxmlformats.org/officeDocument/2006/relationships/image" Target="../media/image940.svg"/><Relationship Id="rId4" Type="http://schemas.openxmlformats.org/officeDocument/2006/relationships/image" Target="../media/image65.png"/><Relationship Id="rId30" Type="http://schemas.openxmlformats.org/officeDocument/2006/relationships/image" Target="../media/image215.svg"/><Relationship Id="rId13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svg"/><Relationship Id="rId13" Type="http://schemas.openxmlformats.org/officeDocument/2006/relationships/image" Target="../media/image228.svg"/><Relationship Id="rId18" Type="http://schemas.openxmlformats.org/officeDocument/2006/relationships/image" Target="../media/image233.svg"/><Relationship Id="rId3" Type="http://schemas.openxmlformats.org/officeDocument/2006/relationships/image" Target="../media/image59.png"/><Relationship Id="rId7" Type="http://schemas.openxmlformats.org/officeDocument/2006/relationships/image" Target="../media/image2220.svg"/><Relationship Id="rId12" Type="http://schemas.openxmlformats.org/officeDocument/2006/relationships/image" Target="../media/image227.svg"/><Relationship Id="rId17" Type="http://schemas.openxmlformats.org/officeDocument/2006/relationships/image" Target="../media/image23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226.svg"/><Relationship Id="rId5" Type="http://schemas.openxmlformats.org/officeDocument/2006/relationships/image" Target="../media/image221.svg"/><Relationship Id="rId15" Type="http://schemas.openxmlformats.org/officeDocument/2006/relationships/image" Target="../media/image230.svg"/><Relationship Id="rId10" Type="http://schemas.openxmlformats.org/officeDocument/2006/relationships/image" Target="../media/image225.svg"/><Relationship Id="rId19" Type="http://schemas.openxmlformats.org/officeDocument/2006/relationships/image" Target="../media/image234.svg"/><Relationship Id="rId4" Type="http://schemas.openxmlformats.org/officeDocument/2006/relationships/image" Target="../media/image220.svg"/><Relationship Id="rId9" Type="http://schemas.openxmlformats.org/officeDocument/2006/relationships/image" Target="../media/image2240.svg"/><Relationship Id="rId14" Type="http://schemas.openxmlformats.org/officeDocument/2006/relationships/image" Target="../media/image2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11" Type="http://schemas.openxmlformats.org/officeDocument/2006/relationships/image" Target="../media/image77.png"/><Relationship Id="rId5" Type="http://schemas.openxmlformats.org/officeDocument/2006/relationships/image" Target="../media/image71.emf"/><Relationship Id="rId10" Type="http://schemas.openxmlformats.org/officeDocument/2006/relationships/image" Target="../media/image76.png"/><Relationship Id="rId4" Type="http://schemas.openxmlformats.org/officeDocument/2006/relationships/image" Target="../media/image70.emf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13" Type="http://schemas.openxmlformats.org/officeDocument/2006/relationships/image" Target="../media/image255.sv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svg"/><Relationship Id="rId11" Type="http://schemas.openxmlformats.org/officeDocument/2006/relationships/image" Target="../media/image253.svg"/><Relationship Id="rId5" Type="http://schemas.openxmlformats.org/officeDocument/2006/relationships/image" Target="../media/image80.png"/><Relationship Id="rId10" Type="http://schemas.openxmlformats.org/officeDocument/2006/relationships/image" Target="../media/image252.svg"/><Relationship Id="rId4" Type="http://schemas.openxmlformats.org/officeDocument/2006/relationships/image" Target="../media/image246.sv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svg"/><Relationship Id="rId18" Type="http://schemas.openxmlformats.org/officeDocument/2006/relationships/image" Target="../media/image285.svg"/><Relationship Id="rId3" Type="http://schemas.openxmlformats.org/officeDocument/2006/relationships/image" Target="../media/image84.png"/><Relationship Id="rId7" Type="http://schemas.openxmlformats.org/officeDocument/2006/relationships/image" Target="../media/image12.png"/><Relationship Id="rId12" Type="http://schemas.openxmlformats.org/officeDocument/2006/relationships/image" Target="../media/image279.svg"/><Relationship Id="rId17" Type="http://schemas.openxmlformats.org/officeDocument/2006/relationships/image" Target="../media/image284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8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sv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282.svg"/><Relationship Id="rId10" Type="http://schemas.openxmlformats.org/officeDocument/2006/relationships/image" Target="../media/image277.svg"/><Relationship Id="rId19" Type="http://schemas.openxmlformats.org/officeDocument/2006/relationships/image" Target="../media/image286.svg"/><Relationship Id="rId4" Type="http://schemas.openxmlformats.org/officeDocument/2006/relationships/image" Target="../media/image272.svg"/><Relationship Id="rId9" Type="http://schemas.openxmlformats.org/officeDocument/2006/relationships/image" Target="../media/image86.png"/><Relationship Id="rId14" Type="http://schemas.openxmlformats.org/officeDocument/2006/relationships/image" Target="../media/image28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svg"/><Relationship Id="rId13" Type="http://schemas.openxmlformats.org/officeDocument/2006/relationships/image" Target="../media/image12.png"/><Relationship Id="rId18" Type="http://schemas.openxmlformats.org/officeDocument/2006/relationships/image" Target="../media/image298.svg"/><Relationship Id="rId26" Type="http://schemas.openxmlformats.org/officeDocument/2006/relationships/image" Target="../media/image306.svg"/><Relationship Id="rId3" Type="http://schemas.openxmlformats.org/officeDocument/2006/relationships/image" Target="../media/image84.png"/><Relationship Id="rId21" Type="http://schemas.openxmlformats.org/officeDocument/2006/relationships/image" Target="../media/image301.svg"/><Relationship Id="rId7" Type="http://schemas.openxmlformats.org/officeDocument/2006/relationships/image" Target="../media/image290.svg"/><Relationship Id="rId12" Type="http://schemas.openxmlformats.org/officeDocument/2006/relationships/image" Target="../media/image295.svg"/><Relationship Id="rId17" Type="http://schemas.openxmlformats.org/officeDocument/2006/relationships/image" Target="../media/image87.png"/><Relationship Id="rId25" Type="http://schemas.openxmlformats.org/officeDocument/2006/relationships/image" Target="../media/image305.svg"/><Relationship Id="rId3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97.svg"/><Relationship Id="rId20" Type="http://schemas.openxmlformats.org/officeDocument/2006/relationships/image" Target="../media/image300.svg"/><Relationship Id="rId29" Type="http://schemas.openxmlformats.org/officeDocument/2006/relationships/image" Target="../media/image22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9.svg"/><Relationship Id="rId11" Type="http://schemas.openxmlformats.org/officeDocument/2006/relationships/image" Target="../media/image294.svg"/><Relationship Id="rId24" Type="http://schemas.openxmlformats.org/officeDocument/2006/relationships/image" Target="../media/image304.svg"/><Relationship Id="rId32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image" Target="../media/image86.png"/><Relationship Id="rId23" Type="http://schemas.openxmlformats.org/officeDocument/2006/relationships/image" Target="../media/image303.svg"/><Relationship Id="rId28" Type="http://schemas.openxmlformats.org/officeDocument/2006/relationships/image" Target="../media/image30.png"/><Relationship Id="rId10" Type="http://schemas.openxmlformats.org/officeDocument/2006/relationships/image" Target="../media/image293.svg"/><Relationship Id="rId19" Type="http://schemas.openxmlformats.org/officeDocument/2006/relationships/image" Target="../media/image299.svg"/><Relationship Id="rId31" Type="http://schemas.openxmlformats.org/officeDocument/2006/relationships/image" Target="../media/image89.png"/><Relationship Id="rId4" Type="http://schemas.openxmlformats.org/officeDocument/2006/relationships/image" Target="../media/image288.svg"/><Relationship Id="rId9" Type="http://schemas.openxmlformats.org/officeDocument/2006/relationships/image" Target="../media/image292.svg"/><Relationship Id="rId14" Type="http://schemas.openxmlformats.org/officeDocument/2006/relationships/image" Target="../media/image296.svg"/><Relationship Id="rId22" Type="http://schemas.openxmlformats.org/officeDocument/2006/relationships/image" Target="../media/image302.svg"/><Relationship Id="rId27" Type="http://schemas.openxmlformats.org/officeDocument/2006/relationships/image" Target="../media/image307.svg"/><Relationship Id="rId30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svg"/><Relationship Id="rId13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1.png"/><Relationship Id="rId12" Type="http://schemas.openxmlformats.org/officeDocument/2006/relationships/image" Target="../media/image31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2.svg"/><Relationship Id="rId11" Type="http://schemas.openxmlformats.org/officeDocument/2006/relationships/image" Target="../media/image97.png"/><Relationship Id="rId5" Type="http://schemas.openxmlformats.org/officeDocument/2006/relationships/image" Target="../media/image95.png"/><Relationship Id="rId10" Type="http://schemas.openxmlformats.org/officeDocument/2006/relationships/image" Target="../media/image315.svg"/><Relationship Id="rId4" Type="http://schemas.openxmlformats.org/officeDocument/2006/relationships/image" Target="../media/image310.svg"/><Relationship Id="rId9" Type="http://schemas.openxmlformats.org/officeDocument/2006/relationships/image" Target="../media/image96.png"/><Relationship Id="rId14" Type="http://schemas.openxmlformats.org/officeDocument/2006/relationships/image" Target="../media/image319.svg"/></Relationships>
</file>

<file path=ppt/slides/_rels/slide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6" Type="http://schemas.openxmlformats.org/officeDocument/2006/relationships/image" Target="../media/image8.png"/><Relationship Id="rId9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95" Type="http://schemas.openxmlformats.org/officeDocument/2006/relationships/image" Target="../media/image335.svg"/><Relationship Id="rId147" Type="http://schemas.openxmlformats.org/officeDocument/2006/relationships/image" Target="../media/image38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331.svg"/><Relationship Id="rId18" Type="http://schemas.openxmlformats.org/officeDocument/2006/relationships/image" Target="../media/image336.svg"/><Relationship Id="rId3" Type="http://schemas.openxmlformats.org/officeDocument/2006/relationships/image" Target="../media/image99.jpeg"/><Relationship Id="rId7" Type="http://schemas.openxmlformats.org/officeDocument/2006/relationships/image" Target="../media/image326.svg"/><Relationship Id="rId17" Type="http://schemas.openxmlformats.org/officeDocument/2006/relationships/image" Target="../media/image3350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324.svg"/><Relationship Id="rId15" Type="http://schemas.openxmlformats.org/officeDocument/2006/relationships/image" Target="../media/image106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327.svg"/><Relationship Id="rId14" Type="http://schemas.openxmlformats.org/officeDocument/2006/relationships/image" Target="../media/image33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2.svg"/><Relationship Id="rId18" Type="http://schemas.openxmlformats.org/officeDocument/2006/relationships/image" Target="../media/image111.png"/><Relationship Id="rId3" Type="http://schemas.openxmlformats.org/officeDocument/2006/relationships/image" Target="../media/image102.png"/><Relationship Id="rId21" Type="http://schemas.openxmlformats.org/officeDocument/2006/relationships/image" Target="../media/image349.svg"/><Relationship Id="rId7" Type="http://schemas.openxmlformats.org/officeDocument/2006/relationships/image" Target="../media/image100.jpeg"/><Relationship Id="rId12" Type="http://schemas.openxmlformats.org/officeDocument/2006/relationships/image" Target="../media/image108.png"/><Relationship Id="rId17" Type="http://schemas.openxmlformats.org/officeDocument/2006/relationships/image" Target="../media/image345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svg"/><Relationship Id="rId11" Type="http://schemas.openxmlformats.org/officeDocument/2006/relationships/image" Target="../media/image341.svg"/><Relationship Id="rId5" Type="http://schemas.openxmlformats.org/officeDocument/2006/relationships/image" Target="../media/image103.png"/><Relationship Id="rId15" Type="http://schemas.openxmlformats.org/officeDocument/2006/relationships/image" Target="../media/image343.svg"/><Relationship Id="rId23" Type="http://schemas.openxmlformats.org/officeDocument/2006/relationships/image" Target="../media/image351.svg"/><Relationship Id="rId10" Type="http://schemas.openxmlformats.org/officeDocument/2006/relationships/image" Target="../media/image107.png"/><Relationship Id="rId19" Type="http://schemas.openxmlformats.org/officeDocument/2006/relationships/image" Target="../media/image347.svg"/><Relationship Id="rId4" Type="http://schemas.openxmlformats.org/officeDocument/2006/relationships/image" Target="../media/image337.svg"/><Relationship Id="rId9" Type="http://schemas.openxmlformats.org/officeDocument/2006/relationships/image" Target="../media/image339.svg"/><Relationship Id="rId14" Type="http://schemas.openxmlformats.org/officeDocument/2006/relationships/image" Target="../media/image109.png"/><Relationship Id="rId22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35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355.svg"/><Relationship Id="rId5" Type="http://schemas.openxmlformats.org/officeDocument/2006/relationships/image" Target="../media/image101.jpeg"/><Relationship Id="rId10" Type="http://schemas.openxmlformats.org/officeDocument/2006/relationships/image" Target="../media/image109.png"/><Relationship Id="rId4" Type="http://schemas.openxmlformats.org/officeDocument/2006/relationships/image" Target="../media/image352.svg"/><Relationship Id="rId9" Type="http://schemas.openxmlformats.org/officeDocument/2006/relationships/image" Target="../media/image35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33" Type="http://schemas.openxmlformats.org/officeDocument/2006/relationships/image" Target="../media/image16.png"/><Relationship Id="rId2" Type="http://schemas.openxmlformats.org/officeDocument/2006/relationships/image" Target="../media/image10.png"/><Relationship Id="rId13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3.png"/><Relationship Id="rId131" Type="http://schemas.openxmlformats.org/officeDocument/2006/relationships/image" Target="../media/image14.png"/><Relationship Id="rId23" Type="http://schemas.openxmlformats.org/officeDocument/2006/relationships/image" Target="../media/image39.svg"/><Relationship Id="rId130" Type="http://schemas.openxmlformats.org/officeDocument/2006/relationships/image" Target="../media/image130.svg"/><Relationship Id="rId94" Type="http://schemas.openxmlformats.org/officeDocument/2006/relationships/image" Target="../media/image94.svg"/><Relationship Id="rId135" Type="http://schemas.openxmlformats.org/officeDocument/2006/relationships/image" Target="../media/image375.svg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98" Type="http://schemas.openxmlformats.org/officeDocument/2006/relationships/image" Target="../media/image98.sv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222" Type="http://schemas.openxmlformats.org/officeDocument/2006/relationships/image" Target="../media/image222.svg"/><Relationship Id="rId243" Type="http://schemas.openxmlformats.org/officeDocument/2006/relationships/image" Target="../media/image26.png"/><Relationship Id="rId248" Type="http://schemas.openxmlformats.org/officeDocument/2006/relationships/image" Target="../media/image31.png"/><Relationship Id="rId7" Type="http://schemas.openxmlformats.org/officeDocument/2006/relationships/image" Target="../media/image20.png"/><Relationship Id="rId17" Type="http://schemas.openxmlformats.org/officeDocument/2006/relationships/image" Target="../media/image22.png"/><Relationship Id="rId12" Type="http://schemas.openxmlformats.org/officeDocument/2006/relationships/image" Target="../media/image12.svg"/><Relationship Id="rId24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242" Type="http://schemas.openxmlformats.org/officeDocument/2006/relationships/image" Target="../media/image24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11" Type="http://schemas.openxmlformats.org/officeDocument/2006/relationships/image" Target="../media/image21.png"/><Relationship Id="rId102" Type="http://schemas.openxmlformats.org/officeDocument/2006/relationships/image" Target="../media/image102.svg"/><Relationship Id="rId246" Type="http://schemas.openxmlformats.org/officeDocument/2006/relationships/image" Target="../media/image29.png"/><Relationship Id="rId5" Type="http://schemas.openxmlformats.org/officeDocument/2006/relationships/image" Target="../media/image19.png"/><Relationship Id="rId208" Type="http://schemas.openxmlformats.org/officeDocument/2006/relationships/image" Target="../media/image208.svg"/><Relationship Id="rId160" Type="http://schemas.openxmlformats.org/officeDocument/2006/relationships/image" Target="../media/image160.svg"/><Relationship Id="rId10" Type="http://schemas.openxmlformats.org/officeDocument/2006/relationships/image" Target="../media/image54.svg"/><Relationship Id="rId19" Type="http://schemas.openxmlformats.org/officeDocument/2006/relationships/image" Target="../media/image23.png"/><Relationship Id="rId245" Type="http://schemas.openxmlformats.org/officeDocument/2006/relationships/image" Target="../media/image28.png"/><Relationship Id="rId4" Type="http://schemas.openxmlformats.org/officeDocument/2006/relationships/image" Target="../media/image48.svg"/><Relationship Id="rId223" Type="http://schemas.openxmlformats.org/officeDocument/2006/relationships/image" Target="../media/image25.png"/><Relationship Id="rId244" Type="http://schemas.openxmlformats.org/officeDocument/2006/relationships/image" Target="../media/image27.png"/><Relationship Id="rId22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5" Type="http://schemas.openxmlformats.org/officeDocument/2006/relationships/image" Target="../media/image33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8" Type="http://schemas.openxmlformats.org/officeDocument/2006/relationships/image" Target="../media/image11.png"/><Relationship Id="rId222" Type="http://schemas.openxmlformats.org/officeDocument/2006/relationships/image" Target="../media/image2221.svg"/><Relationship Id="rId7" Type="http://schemas.openxmlformats.org/officeDocument/2006/relationships/image" Target="../media/image78.svg"/><Relationship Id="rId12" Type="http://schemas.openxmlformats.org/officeDocument/2006/relationships/image" Target="../media/image37.png"/><Relationship Id="rId17" Type="http://schemas.openxmlformats.org/officeDocument/2006/relationships/image" Target="../media/image87.svg"/><Relationship Id="rId2" Type="http://schemas.openxmlformats.org/officeDocument/2006/relationships/image" Target="../media/image13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1.svg"/><Relationship Id="rId238" Type="http://schemas.openxmlformats.org/officeDocument/2006/relationships/image" Target="../media/image238.svg"/><Relationship Id="rId28" Type="http://schemas.openxmlformats.org/officeDocument/2006/relationships/image" Target="../media/image28.svg"/><Relationship Id="rId199" Type="http://schemas.openxmlformats.org/officeDocument/2006/relationships/image" Target="../media/image24.png"/><Relationship Id="rId10" Type="http://schemas.openxmlformats.org/officeDocument/2006/relationships/image" Target="../media/image36.png"/><Relationship Id="rId198" Type="http://schemas.openxmlformats.org/officeDocument/2006/relationships/image" Target="../media/image198.svg"/><Relationship Id="rId9" Type="http://schemas.openxmlformats.org/officeDocument/2006/relationships/image" Target="../media/image79.svg"/><Relationship Id="rId22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416251" y="321626"/>
            <a:ext cx="9204108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ВОЛГОГРАДСКАЯ ОБЛАСТЬ</a:t>
            </a:r>
            <a:endParaRPr kumimoji="0" lang="ru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858321" y="5060713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ВОЛГОГРАДСКОЙ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301" y="224205"/>
            <a:ext cx="741515" cy="8250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1138014"/>
            <a:ext cx="2347150" cy="366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21" y="1146669"/>
            <a:ext cx="5741984" cy="36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ru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787739"/>
            <a:ext cx="9176347" cy="709537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627016" y="1081675"/>
            <a:ext cx="24445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уровнем организации газоснабжения по итогам 2022 года, %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888023" y="6019025"/>
            <a:ext cx="89681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2198691" y="5867095"/>
            <a:ext cx="22765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дополнительно активизировать работу по обеспечению организации централизованного водоснабжения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625391"/>
              </p:ext>
            </p:extLst>
          </p:nvPr>
        </p:nvGraphicFramePr>
        <p:xfrm>
          <a:off x="471364" y="1649762"/>
          <a:ext cx="2329709" cy="1631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3817795" y="1084734"/>
            <a:ext cx="244457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уровнем организации электроснабжения по итогам 2022 года, %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7070122" y="1062533"/>
            <a:ext cx="24445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уровнем организации водоснабжения по итогам 2022 года, %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186851"/>
              </p:ext>
            </p:extLst>
          </p:nvPr>
        </p:nvGraphicFramePr>
        <p:xfrm>
          <a:off x="3566692" y="1681508"/>
          <a:ext cx="2519412" cy="165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68918"/>
              </p:ext>
            </p:extLst>
          </p:nvPr>
        </p:nvGraphicFramePr>
        <p:xfrm>
          <a:off x="6851723" y="1781563"/>
          <a:ext cx="2503292" cy="155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627016" y="3473406"/>
            <a:ext cx="244457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уровнем организации теплоснабжения по итогам 2022 года, %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3724839" y="3473406"/>
            <a:ext cx="24445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уровнем организации транспортного обслуживания по итогам 2022 года, %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7070122" y="3473406"/>
            <a:ext cx="24445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качеством автомобильных дорог по итогам 2022 года, %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15827"/>
              </p:ext>
            </p:extLst>
          </p:nvPr>
        </p:nvGraphicFramePr>
        <p:xfrm>
          <a:off x="581630" y="3974640"/>
          <a:ext cx="2519412" cy="165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Диаграмма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929632"/>
              </p:ext>
            </p:extLst>
          </p:nvPr>
        </p:nvGraphicFramePr>
        <p:xfrm>
          <a:off x="3711227" y="3996271"/>
          <a:ext cx="2458186" cy="179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2" name="Диаграмма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173267"/>
              </p:ext>
            </p:extLst>
          </p:nvPr>
        </p:nvGraphicFramePr>
        <p:xfrm>
          <a:off x="6899662" y="3869374"/>
          <a:ext cx="2615033" cy="191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4644895" y="5848939"/>
            <a:ext cx="19669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продолжить работу по обеспечению газификации населенных пунктов района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6899662" y="5867095"/>
            <a:ext cx="26150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продолжить работу по улучшению транспортного обслуживания населения и улучшения качества автомобильных дорог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526196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ТУРИСТИЧЕСКИЕ ДОСТОПРИМЕЧАТЕЛЬНОСТИ УРЮПИНСКОГО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268" y="6565116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18770" y="3382781"/>
            <a:ext cx="2968121" cy="89967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46519" y="5010488"/>
            <a:ext cx="2968121" cy="122296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60808" y="2689140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 ИМЕНИ И.И. МАШКОВА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8" y="2363573"/>
            <a:ext cx="947263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«ЛЕВЫКИНСКИЙ ГОРОДОК» ЭТНОГРАФИЧЕСКАЯ ПЛОЩАДКА ПОД ОТКРЫТЫМ НЕБОМ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555512"/>
            <a:ext cx="694107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РОЖДЕСТВА ПРЕСВЯТОЙ БОГОРОДИЦЫ Х. КОТОВСКИЙ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878675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АЛЛЕЯ  «МАТЬ И ДИТЯ»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3960741"/>
            <a:ext cx="834182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ВОЗНЕСЕНИЯ ГОСПОДНЯ 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Х. ВИШНЯКОВСКИЙ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4283904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«ПАХАРЬ»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8438" y="166695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5935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110469" y="2067477"/>
            <a:ext cx="202626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Урюпинский районный историко-краеведческий музей в 2023 году.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12895" y="361341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638051" y="4097344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id="{A1D634EA-C74C-CC81-4667-B8ECEF23337C}"/>
              </a:ext>
            </a:extLst>
          </p:cNvPr>
          <p:cNvCxnSpPr/>
          <p:nvPr/>
        </p:nvCxnSpPr>
        <p:spPr>
          <a:xfrm flipH="1">
            <a:off x="8179252" y="3539639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40157" y="5220023"/>
            <a:ext cx="228136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ультурно-образовательное мероприятие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605" y="3433413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604" y="1492883"/>
            <a:ext cx="1702947" cy="1504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5163" y="1492883"/>
            <a:ext cx="1715320" cy="1514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525" y="3131219"/>
            <a:ext cx="1682866" cy="1495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778" y="4785589"/>
            <a:ext cx="1705774" cy="1492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9353" y="3113572"/>
            <a:ext cx="1756738" cy="14717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24097" y="4796133"/>
            <a:ext cx="1785052" cy="147174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8526328" y="36001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9008295" y="5863588"/>
            <a:ext cx="823745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792953" y="5832162"/>
            <a:ext cx="970588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классы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82106" y="5832162"/>
            <a:ext cx="573304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988072" y="6055442"/>
            <a:ext cx="573304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5177942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СОБЫТИЯ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И ИНТЕРЕСНЫЕ МЕРОПРИЯТИЯ 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967291" y="1685217"/>
            <a:ext cx="2738384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со дня образования Урюпинского района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924502" y="5014848"/>
            <a:ext cx="27252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Урюпинский район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 Постановлением Президиума ВЦИК 23 июня 1928 года в составе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Хоперского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 Нижне-Волжского края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0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2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3990286" y="1669549"/>
            <a:ext cx="2637044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Межрайонный фестиваль традиционного народного творчества «Пусть льются песни над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Хопром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843062" y="4229350"/>
            <a:ext cx="2701205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художественного творчества «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Машковские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дни»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66BC2-F2F8-59E6-5B96-45775CFB9196}"/>
              </a:ext>
            </a:extLst>
          </p:cNvPr>
          <p:cNvSpPr txBox="1"/>
          <p:nvPr/>
        </p:nvSpPr>
        <p:spPr>
          <a:xfrm>
            <a:off x="3990286" y="4312814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МУГНИЦПАЛЬНОГО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655" y="3247541"/>
            <a:ext cx="2595291" cy="1598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993" y="1525350"/>
            <a:ext cx="2595291" cy="15533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924502" y="5721080"/>
            <a:ext cx="27252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1934 года – в составе Сталинградского края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924502" y="6120905"/>
            <a:ext cx="27252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1936 года – в составе Сталинградской (Волгоградской) области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675" y="2061557"/>
            <a:ext cx="2589689" cy="17245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214" y="4563686"/>
            <a:ext cx="2499379" cy="16450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213" y="2061556"/>
            <a:ext cx="2499380" cy="17080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385" y="4563686"/>
            <a:ext cx="2754980" cy="164509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3852675" y="4249198"/>
            <a:ext cx="2628339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классы по лепке из глины в керамической мастерской «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Эйдос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0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500" b="1" i="0" u="none" strike="noStrike" kern="1200" cap="none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0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развивать </a:t>
            </a:r>
            <a:r>
              <a:rPr kumimoji="0" lang="ru-RU" sz="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бизнес-инфраструктуру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8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недостаточность собственных средств, сложность получения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заемных средств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defRPr/>
            </a:pPr>
            <a:r>
              <a:rPr lang="ru-RU" sz="8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значительных улучшений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Урюпинского района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84653"/>
            <a:ext cx="70871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34003" y="2778385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администрацией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Урюпинского муниципального  района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773620" y="3815705"/>
            <a:ext cx="4511814" cy="6093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активность обращений со стороны представителей предпринимательского сообщества к инвестиционному уполномоченному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498" y="3898479"/>
            <a:ext cx="360000" cy="360000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788278" y="493891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696681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информирования предпринимателей о мерах поддержки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431117" y="3815705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1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нформирование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9365" y="2771134"/>
            <a:ext cx="365554" cy="365554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562142" y="4938916"/>
            <a:ext cx="424976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заработной платы муниципальных служащих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5743" y="4996362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1117" y="3846691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620" y="2819945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418" y="5001916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зависимость МО от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сельскохозяйственного производства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сетей водоснабжения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промышленных и перерабатывающих предприятий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конкуренция в сфере сельскохозяйственного производства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Планомерное снижение населения на территории сельской местности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желания у молодых специалистов жить и работать в сельской местности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сельскохозяйственного производства от погодных условий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сельскохозяйственная отрасль, преимущественно растениеводческого направления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транспортное сообщение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(ж/д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автомобильный транспорт)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Богатое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историко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культурное наследие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Богатые рекреационные ресурсы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Месторождения полезных ископаемых на территории района</a:t>
            </a:r>
          </a:p>
          <a:p>
            <a:pPr marL="171450" lvl="0" indent="-171450"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площадей для организации переработки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промышленного производства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региональных и федеральных программах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туризма, создание туристических маршрутов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промышленных производств на основании имеющейся ресурсной </a:t>
            </a: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(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площадок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7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ысокий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водопроводных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сетей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релокации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медицинских работников              из других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УРЮПИНСКОГО МУНИЦИПАЛЬНОГО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водоснабжения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b="1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т.ч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медицинских учреждениях </a:t>
            </a:r>
            <a:r>
              <a:rPr lang="ru-RU" sz="5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ID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4352306" y="144108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ID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ID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800" b="1" i="0" u="none" strike="noStrike" kern="1200" cap="none" spc="0" normalizeH="0" baseline="0" noProof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ID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800" b="1" i="0" u="none" strike="noStrike" kern="1200" cap="none" spc="0" normalizeH="0" baseline="0" noProof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500" b="1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т.ч</a:t>
            </a:r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необходима регулярная рассылка информации о мерах поддержки                      со стороны администрации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>
            <a:fillRect/>
          </a:stretch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98" y="1064137"/>
            <a:ext cx="1988662" cy="29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81508"/>
              </p:ext>
            </p:extLst>
          </p:nvPr>
        </p:nvGraphicFramePr>
        <p:xfrm>
          <a:off x="627015" y="1376762"/>
          <a:ext cx="9136390" cy="492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«Степное»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300,54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«Хлебное»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119,60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Агрокомпания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Паритет»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659,65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«КХ Нива»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623,39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Элион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335,92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СПК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Большинский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149,11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СПК «Красный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путиловец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328,56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СХА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Акуловская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353,04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СХА «Рассвет»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производство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339,02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СХА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Хоперский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пионер»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Сельскохозяйственное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приозводство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349,85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3541710" y="1994360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4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255347" y="1994360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5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764269" y="1981999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6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784004" y="2401395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7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4958647" y="2371805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7049484" y="2368834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9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748363" y="2860091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0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21661" y="2837643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1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2836113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2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735239" y="3220696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23" action="ppaction://hlinksldjump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2404774" y="3250641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24" action="ppaction://hlinksldjump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3896861" y="3259527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25" action="ppaction://hlinksldjump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7822792" y="321245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26" action="ppaction://hlinksldjump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5823324" y="3237505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7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53919" y="2858684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546655" y="4569974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ВОЛГОГРАДСКОЙ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460396" y="210675"/>
            <a:ext cx="9327201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ВОЛГОГРАДСКАЯ ОБЛАСТЬ</a:t>
            </a:r>
            <a:endParaRPr kumimoji="0" lang="ru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59974" y="175768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64432" y="166487"/>
            <a:ext cx="852854" cy="85903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58100" y="4146489"/>
            <a:ext cx="1384939" cy="17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654021"/>
              </p:ext>
            </p:extLst>
          </p:nvPr>
        </p:nvGraphicFramePr>
        <p:xfrm>
          <a:off x="627015" y="1376761"/>
          <a:ext cx="9136390" cy="495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СХА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Акуловская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зерноочистительного комплекса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«Паритет-Агро»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орошаемого участка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«КХ Нива»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Механизированный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склад для хранения зерна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(емкостью 50 тыс. тонн)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984,0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«Степное»                                                               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Реконструкция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птицефабрики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56864"/>
                  </a:ext>
                </a:extLst>
              </a:tr>
            </a:tbl>
          </a:graphicData>
        </a:graphic>
      </p:graphicFrame>
      <p:pic>
        <p:nvPicPr>
          <p:cNvPr id="9" name="Рисунок 8" descr="Коробка со сплошной заливкой">
            <a:extLst>
              <a:ext uri="{FF2B5EF4-FFF2-40B4-BE49-F238E27FC236}">
                <a16:creationId xmlns:a16="http://schemas.microsoft.com/office/drawing/2014/main" id="{5D0287BC-73B1-2001-592C-910FF8D4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5606718"/>
            <a:ext cx="360000" cy="360000"/>
          </a:xfrm>
          <a:prstGeom prst="rect">
            <a:avLst/>
          </a:prstGeom>
        </p:spPr>
      </p:pic>
      <p:pic>
        <p:nvPicPr>
          <p:cNvPr id="14" name="Рисунок 13" descr="Стоп со сплошной заливкой">
            <a:extLst>
              <a:ext uri="{FF2B5EF4-FFF2-40B4-BE49-F238E27FC236}">
                <a16:creationId xmlns:a16="http://schemas.microsoft.com/office/drawing/2014/main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354053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Посевы со сплошной заливкой">
            <a:extLst>
              <a:ext uri="{FF2B5EF4-FFF2-40B4-BE49-F238E27FC236}">
                <a16:creationId xmlns:a16="http://schemas.microsoft.com/office/drawing/2014/main" id="{E526B50D-B468-6E65-1E05-09F88416E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53270" y="247765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клад со сплошной заливкой">
            <a:extLst>
              <a:ext uri="{FF2B5EF4-FFF2-40B4-BE49-F238E27FC236}">
                <a16:creationId xmlns:a16="http://schemas.microsoft.com/office/drawing/2014/main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24"/>
              </a:ext>
            </a:extLst>
          </a:blip>
          <a:stretch>
            <a:fillRect/>
          </a:stretch>
        </p:blipFill>
        <p:spPr>
          <a:xfrm>
            <a:off x="753270" y="454383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042" y="5765629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757160" cy="1117209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7015" y="5379163"/>
            <a:ext cx="8888093" cy="874529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404380" y="5440056"/>
            <a:ext cx="888682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828870" y="1665119"/>
            <a:ext cx="362394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ПЛОЩАДОК</a:t>
            </a: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endParaRPr lang="ru-ID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14155" y="573484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47,27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4570638" y="575811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7813043" y="5774324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11,74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412824" y="5736667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197023" y="5771646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672023" y="2675053"/>
            <a:ext cx="5712151" cy="683720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711584" y="3573519"/>
            <a:ext cx="5672590" cy="705258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711584" y="4558269"/>
            <a:ext cx="5672590" cy="655903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866042" y="2826171"/>
            <a:ext cx="962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en-US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en-US" sz="12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2502131" y="2961499"/>
            <a:ext cx="38243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жилищное строительство </a:t>
            </a:r>
            <a:endParaRPr lang="ru-RU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866042" y="3712342"/>
            <a:ext cx="962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ПЛОЩАДОК</a:t>
            </a:r>
            <a:endParaRPr lang="en-US" sz="12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2110303" y="3866958"/>
            <a:ext cx="38243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Промышленно-производственного назначения </a:t>
            </a:r>
            <a:endParaRPr lang="ru-RU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866042" y="4666713"/>
            <a:ext cx="962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en-US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en-US" sz="12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2284870" y="4811576"/>
            <a:ext cx="38243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Сельскохозяйственного назначения </a:t>
            </a:r>
            <a:endParaRPr lang="ru-RU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Рисунок 87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AB133C94-0839-90CD-8219-522EE739326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5815305" y="2844756"/>
            <a:ext cx="360000" cy="360000"/>
          </a:xfrm>
          <a:prstGeom prst="rect">
            <a:avLst/>
          </a:prstGeom>
        </p:spPr>
      </p:pic>
      <p:pic>
        <p:nvPicPr>
          <p:cNvPr id="89" name="Рисунок 88" descr="Посевы со сплошной заливкой">
            <a:extLst>
              <a:ext uri="{FF2B5EF4-FFF2-40B4-BE49-F238E27FC236}">
                <a16:creationId xmlns:a16="http://schemas.microsoft.com/office/drawing/2014/main" id="{E526B50D-B468-6E65-1E05-09F88416ED32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5815305" y="4723272"/>
            <a:ext cx="360000" cy="360000"/>
          </a:xfrm>
          <a:prstGeom prst="rect">
            <a:avLst/>
          </a:prstGeom>
        </p:spPr>
      </p:pic>
      <p:pic>
        <p:nvPicPr>
          <p:cNvPr id="90" name="Рисунок 89" descr="Производство со сплошной заливкой">
            <a:extLst>
              <a:ext uri="{FF2B5EF4-FFF2-40B4-BE49-F238E27FC236}">
                <a16:creationId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815305" y="3691675"/>
            <a:ext cx="360000" cy="360000"/>
          </a:xfrm>
          <a:prstGeom prst="rect">
            <a:avLst/>
          </a:prstGeom>
        </p:spPr>
      </p:pic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581071" y="1418409"/>
            <a:ext cx="3233106" cy="3664864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6873853" y="1744707"/>
            <a:ext cx="18783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ПРЕДЛОЖЕНИЯ</a:t>
            </a:r>
          </a:p>
        </p:txBody>
      </p:sp>
      <p:pic>
        <p:nvPicPr>
          <p:cNvPr id="94" name="Рисунок 93" descr="Идея со сплошной заливкой">
            <a:extLst>
              <a:ext uri="{FF2B5EF4-FFF2-40B4-BE49-F238E27FC236}">
                <a16:creationId xmlns:a16="http://schemas.microsoft.com/office/drawing/2014/main" id="{9D042A97-8D52-7594-C393-25D5DEFB1A85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9083424" y="1744707"/>
            <a:ext cx="360000" cy="3600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6895801" y="2254106"/>
            <a:ext cx="270539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Приоритетными сферами вложения инвестиций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животноводство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растениеводство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переработка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сельскохозяйственной продукции,</a:t>
            </a:r>
          </a:p>
          <a:p>
            <a:pPr lvl="0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добыча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переработка полезных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</a:p>
          <a:p>
            <a:pPr lvl="0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туризма.</a:t>
            </a: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388759" y="137488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402023" y="1400679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43903" y="3290787"/>
            <a:ext cx="1710000" cy="2059808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754961" y="2695380"/>
            <a:ext cx="1313181" cy="6329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https://mspvolga.ru/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459500" y="150867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РАЗВИТИЯ ВОЛГОГРАДСКОЙ ОБЛАСТИ </a:t>
            </a: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505575" y="2691590"/>
            <a:ext cx="1365933" cy="60248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investvolga.volgograd.ru/corporation/about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528564" y="150867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 ВОЛГОГРАДСКОЙ 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354105" y="2692257"/>
            <a:ext cx="1487857" cy="58255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mspvolga.ru/uslugi/besplatnye-konsultatsii-po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vsem</a:t>
            </a:r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voprosam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vedeniya-biznesa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324559" y="2209961"/>
            <a:ext cx="899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ИНЖИНИРИНГА ВОЛГОГРАДСКОЙ 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324559" y="2689684"/>
            <a:ext cx="1456918" cy="58770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mspvolga.ru/uslugi/tehnologicheskie-resheniya-na-proizvodstve</a:t>
            </a: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ИННОВАЦИИ СОЦИАЛЬНОЙ СФЕРЫ ВОЛГОГРАДСКОЙ 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183501" y="2689684"/>
            <a:ext cx="1517452" cy="5467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mspvolga.ru/uslugi/sosialnoe-predprinimatelstvo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ПРОТОТИПИРОВАНИЯ ВОЛГОГРАДСКОЙ 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750953" y="4718019"/>
            <a:ext cx="1308095" cy="63257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mspvolga.ru/uslugi/tsentr-prototipirovaniya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7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 ВОЛГОГРАДСКОЙ ОБЛАСТИ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526501" y="4714382"/>
            <a:ext cx="1379187" cy="63621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https://export34.ru/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ВОЛГОГРАДСКОЙ 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625785" y="4682505"/>
            <a:ext cx="1263323" cy="66809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https://nprgf.com/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6FCB94-9D24-6DD4-BDD3-EA1459C62D8D}"/>
              </a:ext>
            </a:extLst>
          </p:cNvPr>
          <p:cNvSpPr txBox="1"/>
          <p:nvPr/>
        </p:nvSpPr>
        <p:spPr>
          <a:xfrm>
            <a:off x="6324559" y="4074341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ФОНД МИКРОФИНАНСИРОВАНИЯ ПРЕДПРИНИМАТЕЛЬСТВА ВОЛГОГРАДСКОЙ ОБЛАСТИ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6525273" y="4682505"/>
            <a:ext cx="1256204" cy="66809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mspvolga.ru/uslugi/finansirovanie-predprinimatelstva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МОИ ДОКУМЕНТЫ МНОГОФУНКЦИОНАЛЬНЫЙ ЦЕНТР ПРЕДОСТАВЛЕНИЯ ГОСУДАРСТВЕННЫХ И МУНИЦИПАЛЬНЫХ УСЛУГ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235273" y="4682505"/>
            <a:ext cx="1405145" cy="66191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http://mfc.volganet.ru/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278" y="1526427"/>
            <a:ext cx="1100449" cy="5690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16" y="1533986"/>
            <a:ext cx="1232538" cy="5539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558" y="1475499"/>
            <a:ext cx="1152535" cy="632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226" y="1508678"/>
            <a:ext cx="1241237" cy="61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804" y="3487174"/>
            <a:ext cx="544045" cy="500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65" y="3472444"/>
            <a:ext cx="1145857" cy="529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5570" y="3519669"/>
            <a:ext cx="1195429" cy="4676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5272" y="3472444"/>
            <a:ext cx="1075464" cy="5002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0793" y="3454213"/>
            <a:ext cx="925100" cy="5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ПРОМЫШЛЕННОЙ ПОЛИТИКИ, ТОРГОВЛИ И ТОПЛИВНО-ЭНЕРГЕТИЧЕСКОГО КОМПЛЕКСА ВОЛГОГРАДСКОЙ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СТРОИТЕЛЬСТВА ВОЛГОГРАДСКОЙ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ЖИЛИЩНО-КОММУНАЛЬНОГО ХОЗЯЙСТВА ВОЛГОГРАДСКОЙ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ИНФОРМАЦИОННЫХ ТЕХНОЛОГИЙ ВОЛГОГРАДСКОЙ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ЭКОНОМИЧЕСКОЙ ПОЛИТИКИ И РАЗВИТИЯ ВОЛГОГРАДСКОЙ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КУЛЬТУРЫ ВОЛГОГРАДСКОЙ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1630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СЕЛЬСКОГО ХОЗЯЙСТВА ВОЛГОГРАДСКОЙ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УПРАВЛЕНИЮ ГОСУДАРСТВЕННЫМ ИМУЩЕСТВОМ ВОЛГОГРАДСКОЙ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6" y="1460006"/>
            <a:ext cx="708768" cy="78344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23" y="2445772"/>
            <a:ext cx="708768" cy="78344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78" y="3460057"/>
            <a:ext cx="708768" cy="7834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8" y="4539193"/>
            <a:ext cx="708768" cy="7834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444" y="1483866"/>
            <a:ext cx="708768" cy="78344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29" y="2393445"/>
            <a:ext cx="708768" cy="78344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29" y="3420302"/>
            <a:ext cx="708768" cy="78344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29" y="4453178"/>
            <a:ext cx="708768" cy="7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МСП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УРЮПИНСКОГО МУНИЦИПАЛЬНОГО РАЙОНА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УПОЛНОМОЧЕННЫЙ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5" y="2284485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 Олег </a:t>
            </a:r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Аршакович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(84442) 4-56-63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2575065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ra_uryp@volganet.ru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ВО «Мой бизнес»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27016" y="310357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63735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4" y="2284485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Волгоград,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пр-кт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Маршала Советского Союза Г.К. Жукова, дом 3 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(8442) 32-00-05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mb34@volganet.ru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УРЮПИНСКОГО МУНИЦИПАЛЬНОГО РАЙОНА ВОЛГОГРАДСКОЙ ОБЛАСТИ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Волгоградской области»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Урюпинского муниципального района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56814" y="3953269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Урюпинск, пл. Ленина, дом 3 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395326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(84442) 4-30-78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ra_uryp@volganet.ru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пр-кт им. Маршала Советского Союза Г.К. Жукова, дом 3 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(8442) 35-23-13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info@krvo.info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18B24607-F892-ECC4-D9A9-F0585ADA0DEB}"/>
              </a:ext>
            </a:extLst>
          </p:cNvPr>
          <p:cNvSpPr/>
          <p:nvPr/>
        </p:nvSpPr>
        <p:spPr>
          <a:xfrm>
            <a:off x="5305521" y="1429319"/>
            <a:ext cx="4497842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364200E-1355-3088-056F-C3318C192022}"/>
              </a:ext>
            </a:extLst>
          </p:cNvPr>
          <p:cNvSpPr txBox="1"/>
          <p:nvPr/>
        </p:nvSpPr>
        <p:spPr>
          <a:xfrm>
            <a:off x="5551329" y="1616025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 Волгоградской области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Телефонная трубка со сплошной заливкой">
            <a:extLst>
              <a:ext uri="{FF2B5EF4-FFF2-40B4-BE49-F238E27FC236}">
                <a16:creationId xmlns:a16="http://schemas.microsoft.com/office/drawing/2014/main" id="{FDBAF300-7DC8-21AA-60B6-5D88ABEDF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2032033"/>
            <a:ext cx="180000" cy="180000"/>
          </a:xfrm>
          <a:prstGeom prst="rect">
            <a:avLst/>
          </a:prstGeom>
        </p:spPr>
      </p:pic>
      <p:pic>
        <p:nvPicPr>
          <p:cNvPr id="73" name="Рисунок 72" descr="Конверт со сплошной заливкой">
            <a:extLst>
              <a:ext uri="{FF2B5EF4-FFF2-40B4-BE49-F238E27FC236}">
                <a16:creationId xmlns:a16="http://schemas.microsoft.com/office/drawing/2014/main" id="{F0670772-E551-9080-A977-5DC16E16A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812" y="2244525"/>
            <a:ext cx="180000" cy="180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B43DA9EA-7CDF-27C7-590C-290860C6538C}"/>
              </a:ext>
            </a:extLst>
          </p:cNvPr>
          <p:cNvSpPr txBox="1"/>
          <p:nvPr/>
        </p:nvSpPr>
        <p:spPr>
          <a:xfrm>
            <a:off x="8172273" y="205278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32-00-03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E495D0-A9E8-2EA9-695E-7226151C6CAA}"/>
              </a:ext>
            </a:extLst>
          </p:cNvPr>
          <p:cNvSpPr txBox="1"/>
          <p:nvPr/>
        </p:nvSpPr>
        <p:spPr>
          <a:xfrm>
            <a:off x="8172273" y="227126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export34@bk.ru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645E7B15-DB8A-13AE-5345-606DB7728FA1}"/>
              </a:ext>
            </a:extLst>
          </p:cNvPr>
          <p:cNvSpPr/>
          <p:nvPr/>
        </p:nvSpPr>
        <p:spPr>
          <a:xfrm>
            <a:off x="5305521" y="2680175"/>
            <a:ext cx="4497842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512E43-7097-3480-2BE4-3BFAC39871DF}"/>
              </a:ext>
            </a:extLst>
          </p:cNvPr>
          <p:cNvSpPr txBox="1"/>
          <p:nvPr/>
        </p:nvSpPr>
        <p:spPr>
          <a:xfrm>
            <a:off x="5551329" y="2862698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Гарантийный фонд Волгоградской области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Рисунок 80" descr="Телефонная трубка со сплошной заливкой">
            <a:extLst>
              <a:ext uri="{FF2B5EF4-FFF2-40B4-BE49-F238E27FC236}">
                <a16:creationId xmlns:a16="http://schemas.microsoft.com/office/drawing/2014/main" id="{4D8F6A3B-3917-1EF3-457E-10BFDDA8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6812" y="3278706"/>
            <a:ext cx="180000" cy="180000"/>
          </a:xfrm>
          <a:prstGeom prst="rect">
            <a:avLst/>
          </a:prstGeom>
        </p:spPr>
      </p:pic>
      <p:pic>
        <p:nvPicPr>
          <p:cNvPr id="82" name="Рисунок 81" descr="Конверт со сплошной заливкой">
            <a:extLst>
              <a:ext uri="{FF2B5EF4-FFF2-40B4-BE49-F238E27FC236}">
                <a16:creationId xmlns:a16="http://schemas.microsoft.com/office/drawing/2014/main" id="{75AE333B-9637-DE4E-F14F-5D4E3B271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6812" y="3491198"/>
            <a:ext cx="180000" cy="1800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8542F7A-78B0-1A6B-D896-7BE7E7BC0615}"/>
              </a:ext>
            </a:extLst>
          </p:cNvPr>
          <p:cNvSpPr txBox="1"/>
          <p:nvPr/>
        </p:nvSpPr>
        <p:spPr>
          <a:xfrm>
            <a:off x="8172273" y="329945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35-23-91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D7F319C-9049-5E6E-8BDF-565C756606A9}"/>
              </a:ext>
            </a:extLst>
          </p:cNvPr>
          <p:cNvSpPr txBox="1"/>
          <p:nvPr/>
        </p:nvSpPr>
        <p:spPr>
          <a:xfrm>
            <a:off x="8172273" y="351793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infomail@nprgf.com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:a16="http://schemas.microsoft.com/office/drawing/2014/main" id="{2C8E60B5-0049-EBA8-2D9B-C6023A804E44}"/>
              </a:ext>
            </a:extLst>
          </p:cNvPr>
          <p:cNvSpPr/>
          <p:nvPr/>
        </p:nvSpPr>
        <p:spPr>
          <a:xfrm>
            <a:off x="5305521" y="3931031"/>
            <a:ext cx="4497842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67656B2-9FB8-9AAC-36E5-63CCECE342BD}"/>
              </a:ext>
            </a:extLst>
          </p:cNvPr>
          <p:cNvSpPr txBox="1"/>
          <p:nvPr/>
        </p:nvSpPr>
        <p:spPr>
          <a:xfrm>
            <a:off x="5551329" y="4102109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микрофинансирования предпринимательства Волгоградской области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Рисунок 88" descr="Телефонная трубка со сплошной заливкой">
            <a:extLst>
              <a:ext uri="{FF2B5EF4-FFF2-40B4-BE49-F238E27FC236}">
                <a16:creationId xmlns:a16="http://schemas.microsoft.com/office/drawing/2014/main" id="{5450265F-E7FC-C62C-E349-39C747262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26812" y="4518117"/>
            <a:ext cx="180000" cy="180000"/>
          </a:xfrm>
          <a:prstGeom prst="rect">
            <a:avLst/>
          </a:prstGeom>
        </p:spPr>
      </p:pic>
      <p:pic>
        <p:nvPicPr>
          <p:cNvPr id="90" name="Рисунок 89" descr="Конверт со сплошной заливкой">
            <a:extLst>
              <a:ext uri="{FF2B5EF4-FFF2-40B4-BE49-F238E27FC236}">
                <a16:creationId xmlns:a16="http://schemas.microsoft.com/office/drawing/2014/main" id="{FBB984A2-AF19-AC24-4066-B2F2BF331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6812" y="4730609"/>
            <a:ext cx="180000" cy="18000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1886CE4-02E8-50A7-41F2-3F19D1DC50E8}"/>
              </a:ext>
            </a:extLst>
          </p:cNvPr>
          <p:cNvSpPr txBox="1"/>
          <p:nvPr/>
        </p:nvSpPr>
        <p:spPr>
          <a:xfrm>
            <a:off x="8172273" y="453886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32-67-60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28B62CB-486C-DD4F-128E-3166E1F9193A}"/>
              </a:ext>
            </a:extLst>
          </p:cNvPr>
          <p:cNvSpPr txBox="1"/>
          <p:nvPr/>
        </p:nvSpPr>
        <p:spPr>
          <a:xfrm>
            <a:off x="8172273" y="475734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Fmp34@yandex.ru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56C626AA-5ED4-E6EF-2228-93FCE734C76B}"/>
              </a:ext>
            </a:extLst>
          </p:cNvPr>
          <p:cNvSpPr/>
          <p:nvPr/>
        </p:nvSpPr>
        <p:spPr>
          <a:xfrm>
            <a:off x="5305521" y="5181886"/>
            <a:ext cx="4497842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AEAC3EB-7B56-7397-3B3A-FBA4C2373E39}"/>
              </a:ext>
            </a:extLst>
          </p:cNvPr>
          <p:cNvSpPr txBox="1"/>
          <p:nvPr/>
        </p:nvSpPr>
        <p:spPr>
          <a:xfrm>
            <a:off x="5551329" y="5359292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 документы (Многофункциональный центр предоставления государственных и муниципальных услуг)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E023518B-95E2-8838-DE04-1B371D37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6812" y="5775300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56191BA4-9637-53B0-8590-8CBDDEE2B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26812" y="5987792"/>
            <a:ext cx="180000" cy="1800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B18D6DF0-B13B-A5F0-10F3-8625FD474639}"/>
              </a:ext>
            </a:extLst>
          </p:cNvPr>
          <p:cNvSpPr txBox="1"/>
          <p:nvPr/>
        </p:nvSpPr>
        <p:spPr>
          <a:xfrm>
            <a:off x="8172273" y="579605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92-40-14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9BD8E27-BDC6-EB78-FEF1-902107B64DF6}"/>
              </a:ext>
            </a:extLst>
          </p:cNvPr>
          <p:cNvSpPr txBox="1"/>
          <p:nvPr/>
        </p:nvSpPr>
        <p:spPr>
          <a:xfrm>
            <a:off x="8172273" y="601453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mfc034@volganet.ru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31E90AD-CA91-ED45-85DD-65F2F691C83A}"/>
              </a:ext>
            </a:extLst>
          </p:cNvPr>
          <p:cNvSpPr/>
          <p:nvPr/>
        </p:nvSpPr>
        <p:spPr>
          <a:xfrm>
            <a:off x="627016" y="1429319"/>
            <a:ext cx="4497842" cy="1116000"/>
          </a:xfrm>
          <a:prstGeom prst="roundRect">
            <a:avLst>
              <a:gd name="adj" fmla="val 2448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B68C964-1E9B-3F3B-691B-16D9FC28DF9D}"/>
              </a:ext>
            </a:extLst>
          </p:cNvPr>
          <p:cNvSpPr txBox="1"/>
          <p:nvPr/>
        </p:nvSpPr>
        <p:spPr>
          <a:xfrm>
            <a:off x="872824" y="1616025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 Волгоградской области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Маркер со сплошной заливкой">
            <a:extLst>
              <a:ext uri="{FF2B5EF4-FFF2-40B4-BE49-F238E27FC236}">
                <a16:creationId xmlns:a16="http://schemas.microsoft.com/office/drawing/2014/main" id="{0DAA34D1-C268-B683-8B1B-E9C84A2206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2824" y="2038192"/>
            <a:ext cx="180000" cy="180000"/>
          </a:xfrm>
          <a:prstGeom prst="rect">
            <a:avLst/>
          </a:prstGeom>
        </p:spPr>
      </p:pic>
      <p:pic>
        <p:nvPicPr>
          <p:cNvPr id="13" name="Рисунок 12" descr="Телефонная трубка со сплошной заливкой">
            <a:extLst>
              <a:ext uri="{FF2B5EF4-FFF2-40B4-BE49-F238E27FC236}">
                <a16:creationId xmlns:a16="http://schemas.microsoft.com/office/drawing/2014/main" id="{9B12652D-A64F-CAA5-28F3-477F3B2BE9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48307" y="2032033"/>
            <a:ext cx="180000" cy="180000"/>
          </a:xfrm>
          <a:prstGeom prst="rect">
            <a:avLst/>
          </a:prstGeom>
        </p:spPr>
      </p:pic>
      <p:pic>
        <p:nvPicPr>
          <p:cNvPr id="14" name="Рисунок 13" descr="Конверт со сплошной заливкой">
            <a:extLst>
              <a:ext uri="{FF2B5EF4-FFF2-40B4-BE49-F238E27FC236}">
                <a16:creationId xmlns:a16="http://schemas.microsoft.com/office/drawing/2014/main" id="{1026915B-2038-0AD1-1C95-14FAAC8864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48307" y="2244525"/>
            <a:ext cx="180000" cy="1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EEADC8-647A-812E-52B0-2D49FE2D89C0}"/>
              </a:ext>
            </a:extLst>
          </p:cNvPr>
          <p:cNvSpPr txBox="1"/>
          <p:nvPr/>
        </p:nvSpPr>
        <p:spPr>
          <a:xfrm>
            <a:off x="1156814" y="2030976"/>
            <a:ext cx="1810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</a:t>
            </a:r>
            <a:r>
              <a:rPr lang="ru-RU" sz="7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пр-кт</a:t>
            </a:r>
            <a:r>
              <a:rPr lang="ru-RU" sz="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Маршала Советского Союза Г.К. Жукова, дом 3 </a:t>
            </a:r>
            <a:endParaRPr lang="ru-ID" sz="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A7E146-0697-FC43-E666-A020A90F066A}"/>
              </a:ext>
            </a:extLst>
          </p:cNvPr>
          <p:cNvSpPr txBox="1"/>
          <p:nvPr/>
        </p:nvSpPr>
        <p:spPr>
          <a:xfrm>
            <a:off x="3493768" y="205278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32-00-06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E50FA2-A025-4EF5-F059-762E11E85D9D}"/>
              </a:ext>
            </a:extLst>
          </p:cNvPr>
          <p:cNvSpPr txBox="1"/>
          <p:nvPr/>
        </p:nvSpPr>
        <p:spPr>
          <a:xfrm>
            <a:off x="3493768" y="227126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cpp34@bk.ru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63EFA8F-D3FD-13DF-236F-1284DF32468F}"/>
              </a:ext>
            </a:extLst>
          </p:cNvPr>
          <p:cNvSpPr/>
          <p:nvPr/>
        </p:nvSpPr>
        <p:spPr>
          <a:xfrm>
            <a:off x="627016" y="2680175"/>
            <a:ext cx="4497842" cy="1116000"/>
          </a:xfrm>
          <a:prstGeom prst="roundRect">
            <a:avLst>
              <a:gd name="adj" fmla="val 2715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D9762-5FE5-45D5-184F-D77E536C6464}"/>
              </a:ext>
            </a:extLst>
          </p:cNvPr>
          <p:cNvSpPr txBox="1"/>
          <p:nvPr/>
        </p:nvSpPr>
        <p:spPr>
          <a:xfrm>
            <a:off x="872824" y="2862698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инжиниринга Волгоградской области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Маркер со сплошной заливкой">
            <a:extLst>
              <a:ext uri="{FF2B5EF4-FFF2-40B4-BE49-F238E27FC236}">
                <a16:creationId xmlns:a16="http://schemas.microsoft.com/office/drawing/2014/main" id="{8438B766-6F14-E5E4-F16C-A3090D073A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824" y="3284865"/>
            <a:ext cx="180000" cy="180000"/>
          </a:xfrm>
          <a:prstGeom prst="rect">
            <a:avLst/>
          </a:prstGeom>
        </p:spPr>
      </p:pic>
      <p:pic>
        <p:nvPicPr>
          <p:cNvPr id="21" name="Рисунок 20" descr="Телефонная трубка со сплошной заливкой">
            <a:extLst>
              <a:ext uri="{FF2B5EF4-FFF2-40B4-BE49-F238E27FC236}">
                <a16:creationId xmlns:a16="http://schemas.microsoft.com/office/drawing/2014/main" id="{FBD6DF77-F812-7A22-3C7D-F836CC2E3F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48307" y="3278706"/>
            <a:ext cx="180000" cy="180000"/>
          </a:xfrm>
          <a:prstGeom prst="rect">
            <a:avLst/>
          </a:prstGeom>
        </p:spPr>
      </p:pic>
      <p:pic>
        <p:nvPicPr>
          <p:cNvPr id="22" name="Рисунок 21" descr="Конверт со сплошной заливкой">
            <a:extLst>
              <a:ext uri="{FF2B5EF4-FFF2-40B4-BE49-F238E27FC236}">
                <a16:creationId xmlns:a16="http://schemas.microsoft.com/office/drawing/2014/main" id="{45280695-F1DB-DD8A-9192-5B922F7FC7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48307" y="3491198"/>
            <a:ext cx="180000" cy="18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DAB5D03-517E-372B-06BA-AD3776E1C22B}"/>
              </a:ext>
            </a:extLst>
          </p:cNvPr>
          <p:cNvSpPr txBox="1"/>
          <p:nvPr/>
        </p:nvSpPr>
        <p:spPr>
          <a:xfrm>
            <a:off x="1156814" y="3277649"/>
            <a:ext cx="1810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</a:t>
            </a:r>
            <a:r>
              <a:rPr lang="ru-RU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пр-кт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Маршала Советского Союза Г.К. Жукова, дом 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EC1623-FAD5-0C92-F002-436633BEB33E}"/>
              </a:ext>
            </a:extLst>
          </p:cNvPr>
          <p:cNvSpPr txBox="1"/>
          <p:nvPr/>
        </p:nvSpPr>
        <p:spPr>
          <a:xfrm>
            <a:off x="3481747" y="329931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32-00-04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937058-7257-E6E1-7C5C-40BF39DDC5F1}"/>
              </a:ext>
            </a:extLst>
          </p:cNvPr>
          <p:cNvSpPr txBox="1"/>
          <p:nvPr/>
        </p:nvSpPr>
        <p:spPr>
          <a:xfrm>
            <a:off x="3493768" y="351793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civo34@volganet.ru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7ADB087C-9E62-6DCB-6533-C823AC2E935F}"/>
              </a:ext>
            </a:extLst>
          </p:cNvPr>
          <p:cNvSpPr/>
          <p:nvPr/>
        </p:nvSpPr>
        <p:spPr>
          <a:xfrm>
            <a:off x="627016" y="3931031"/>
            <a:ext cx="4497842" cy="111600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88D5DA-FDBF-3AD7-03FB-D3354F8DB569}"/>
              </a:ext>
            </a:extLst>
          </p:cNvPr>
          <p:cNvSpPr txBox="1"/>
          <p:nvPr/>
        </p:nvSpPr>
        <p:spPr>
          <a:xfrm>
            <a:off x="872824" y="4102109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инновации социальной сферы Волгоградской области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аркер со сплошной заливкой">
            <a:extLst>
              <a:ext uri="{FF2B5EF4-FFF2-40B4-BE49-F238E27FC236}">
                <a16:creationId xmlns:a16="http://schemas.microsoft.com/office/drawing/2014/main" id="{B1F58666-21B3-C305-49EE-79DF7142A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2824" y="4524276"/>
            <a:ext cx="180000" cy="180000"/>
          </a:xfrm>
          <a:prstGeom prst="rect">
            <a:avLst/>
          </a:prstGeom>
        </p:spPr>
      </p:pic>
      <p:pic>
        <p:nvPicPr>
          <p:cNvPr id="41" name="Рисунок 40" descr="Телефонная трубка со сплошной заливкой">
            <a:extLst>
              <a:ext uri="{FF2B5EF4-FFF2-40B4-BE49-F238E27FC236}">
                <a16:creationId xmlns:a16="http://schemas.microsoft.com/office/drawing/2014/main" id="{73C45D80-754C-8786-672D-D4E4872020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48307" y="4518117"/>
            <a:ext cx="180000" cy="180000"/>
          </a:xfrm>
          <a:prstGeom prst="rect">
            <a:avLst/>
          </a:prstGeom>
        </p:spPr>
      </p:pic>
      <p:pic>
        <p:nvPicPr>
          <p:cNvPr id="45" name="Рисунок 44" descr="Конверт со сплошной заливкой">
            <a:extLst>
              <a:ext uri="{FF2B5EF4-FFF2-40B4-BE49-F238E27FC236}">
                <a16:creationId xmlns:a16="http://schemas.microsoft.com/office/drawing/2014/main" id="{B224F0D4-1442-3D9E-F3B3-2793DDE64F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48307" y="4730609"/>
            <a:ext cx="180000" cy="18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DE23813-9007-98B7-AFAD-EF82B89ECB5D}"/>
              </a:ext>
            </a:extLst>
          </p:cNvPr>
          <p:cNvSpPr txBox="1"/>
          <p:nvPr/>
        </p:nvSpPr>
        <p:spPr>
          <a:xfrm>
            <a:off x="1156814" y="4517060"/>
            <a:ext cx="1810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пр-кт им. Маршала Советского Союза Г.К. Жукова, дом 3 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D4104F-1384-D9D1-BAA5-F29AFBCD4DFD}"/>
              </a:ext>
            </a:extLst>
          </p:cNvPr>
          <p:cNvSpPr txBox="1"/>
          <p:nvPr/>
        </p:nvSpPr>
        <p:spPr>
          <a:xfrm>
            <a:off x="3493768" y="453886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(8442) 32-01-50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78940A-F342-3170-D644-1183D420DA95}"/>
              </a:ext>
            </a:extLst>
          </p:cNvPr>
          <p:cNvSpPr txBox="1"/>
          <p:nvPr/>
        </p:nvSpPr>
        <p:spPr>
          <a:xfrm>
            <a:off x="3493768" y="475734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ciss34@volganet.ru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15638956-BA79-B207-8444-4DF71BA1D1E0}"/>
              </a:ext>
            </a:extLst>
          </p:cNvPr>
          <p:cNvSpPr/>
          <p:nvPr/>
        </p:nvSpPr>
        <p:spPr>
          <a:xfrm>
            <a:off x="627016" y="5181886"/>
            <a:ext cx="4497842" cy="111600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BAC287B-8C76-AF71-B79D-24843CDED7C5}"/>
              </a:ext>
            </a:extLst>
          </p:cNvPr>
          <p:cNvSpPr txBox="1"/>
          <p:nvPr/>
        </p:nvSpPr>
        <p:spPr>
          <a:xfrm>
            <a:off x="872824" y="5359292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прототипирования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Волгоградской области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Маркер со сплошной заливкой">
            <a:extLst>
              <a:ext uri="{FF2B5EF4-FFF2-40B4-BE49-F238E27FC236}">
                <a16:creationId xmlns:a16="http://schemas.microsoft.com/office/drawing/2014/main" id="{7BCFC95E-617B-6A3F-C053-95604A56B3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72824" y="5781459"/>
            <a:ext cx="180000" cy="180000"/>
          </a:xfrm>
          <a:prstGeom prst="rect">
            <a:avLst/>
          </a:prstGeom>
        </p:spPr>
      </p:pic>
      <p:pic>
        <p:nvPicPr>
          <p:cNvPr id="63" name="Рисунок 62" descr="Телефонная трубка со сплошной заливкой">
            <a:extLst>
              <a:ext uri="{FF2B5EF4-FFF2-40B4-BE49-F238E27FC236}">
                <a16:creationId xmlns:a16="http://schemas.microsoft.com/office/drawing/2014/main" id="{97965BF7-575C-86D8-D985-04D6AC81CD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148307" y="5775300"/>
            <a:ext cx="180000" cy="180000"/>
          </a:xfrm>
          <a:prstGeom prst="rect">
            <a:avLst/>
          </a:prstGeom>
        </p:spPr>
      </p:pic>
      <p:pic>
        <p:nvPicPr>
          <p:cNvPr id="64" name="Рисунок 63" descr="Конверт со сплошной заливкой">
            <a:extLst>
              <a:ext uri="{FF2B5EF4-FFF2-40B4-BE49-F238E27FC236}">
                <a16:creationId xmlns:a16="http://schemas.microsoft.com/office/drawing/2014/main" id="{FDBB87B8-A66C-C635-133B-71A8589643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148307" y="5987792"/>
            <a:ext cx="180000" cy="180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71D803D-7D09-4BD9-0A0B-94CD4C0B3552}"/>
              </a:ext>
            </a:extLst>
          </p:cNvPr>
          <p:cNvSpPr txBox="1"/>
          <p:nvPr/>
        </p:nvSpPr>
        <p:spPr>
          <a:xfrm>
            <a:off x="1156814" y="5774243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ул. Советская, дом 29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9B807C5-3A11-324A-B607-DEA3965F9A60}"/>
              </a:ext>
            </a:extLst>
          </p:cNvPr>
          <p:cNvSpPr txBox="1"/>
          <p:nvPr/>
        </p:nvSpPr>
        <p:spPr>
          <a:xfrm>
            <a:off x="3493768" y="579605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+7 917-641-60-09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CCF805-52F6-C9C7-C2D3-31E1FC773F22}"/>
              </a:ext>
            </a:extLst>
          </p:cNvPr>
          <p:cNvSpPr txBox="1"/>
          <p:nvPr/>
        </p:nvSpPr>
        <p:spPr>
          <a:xfrm>
            <a:off x="3493768" y="601453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proto34@volganet.ru</a:t>
            </a:r>
            <a:endParaRPr lang="ru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762E2C6-1B7A-96F1-F081-E2C115334266}"/>
              </a:ext>
            </a:extLst>
          </p:cNvPr>
          <p:cNvSpPr txBox="1"/>
          <p:nvPr/>
        </p:nvSpPr>
        <p:spPr>
          <a:xfrm>
            <a:off x="5849597" y="2030976"/>
            <a:ext cx="17149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пр-кт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Маршала Советского Союза Г.К. Жукова, дом 3 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0890FF1-7402-67E9-EAC4-15F8DAC940E0}"/>
              </a:ext>
            </a:extLst>
          </p:cNvPr>
          <p:cNvSpPr txBox="1"/>
          <p:nvPr/>
        </p:nvSpPr>
        <p:spPr>
          <a:xfrm>
            <a:off x="5850521" y="3245517"/>
            <a:ext cx="1810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пр-кт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Маршала Советского Союза Г.К. Жукова, дом 3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00FCBE-F346-BF95-C9AA-5C34A48A975F}"/>
              </a:ext>
            </a:extLst>
          </p:cNvPr>
          <p:cNvSpPr txBox="1"/>
          <p:nvPr/>
        </p:nvSpPr>
        <p:spPr>
          <a:xfrm>
            <a:off x="5849596" y="4589975"/>
            <a:ext cx="17149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Волгоград, пр-кт им. Маршала Советского Союза Г.К. Жукова, дом 3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E161C3C-1D47-B1CF-A885-C6ADB5AB6465}"/>
              </a:ext>
            </a:extLst>
          </p:cNvPr>
          <p:cNvSpPr txBox="1"/>
          <p:nvPr/>
        </p:nvSpPr>
        <p:spPr>
          <a:xfrm>
            <a:off x="5792128" y="5965145"/>
            <a:ext cx="185402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Волгоград, ул. Бажова, дом 11</a:t>
            </a:r>
            <a:endParaRPr lang="ru-ID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7A51C-0F75-6728-9C55-D09E9FD26A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Маркер со сплошной заливкой">
            <a:extLst>
              <a:ext uri="{FF2B5EF4-FFF2-40B4-BE49-F238E27FC236}">
                <a16:creationId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21106" y="5097715"/>
            <a:ext cx="360000" cy="3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87367" y="2027284"/>
            <a:ext cx="210973" cy="201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600684" y="3252584"/>
            <a:ext cx="207282" cy="201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89212" y="4571607"/>
            <a:ext cx="207282" cy="2011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23026" y="5943936"/>
            <a:ext cx="207282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8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>
            <a:fillRect/>
          </a:stretch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8C76F-F287-7799-FDF4-0079BD20713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95" y="1174739"/>
            <a:ext cx="1987468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УРЮПИНСКОГО РАЙОНА ВОЛГОГРАДСКОЙ ОБЛАСТИ ДЛЯ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УВЕЛИЧЕНИЯ ПОТОКА ЧАСТНЫХ ИНВЕСТИЦИИ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8FF98-2C77-A1B9-E7C3-E0AC36C735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777102" y="1323281"/>
            <a:ext cx="2817129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54736" y="1323281"/>
            <a:ext cx="2923733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2951453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3804764" y="3541702"/>
            <a:ext cx="2789467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235582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АГРОПРОМЫШЛЕННОГО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4283576" y="1914011"/>
            <a:ext cx="189741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69" y="4293254"/>
            <a:ext cx="32979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3947745" y="4293254"/>
            <a:ext cx="24141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greenfield'o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 </a:t>
            </a:r>
          </a:p>
          <a:p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0124" y="3653340"/>
            <a:ext cx="361736" cy="361736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9118" y="3642038"/>
            <a:ext cx="312963" cy="312963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26014" y="1452114"/>
            <a:ext cx="366413" cy="36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 descr="Посевы со сплошной заливкой">
            <a:extLst>
              <a:ext uri="{FF2B5EF4-FFF2-40B4-BE49-F238E27FC236}">
                <a16:creationId xmlns:a16="http://schemas.microsoft.com/office/drawing/2014/main" id="{A92B0F57-528B-3006-0596-95222381CE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lc="http://schemas.openxmlformats.org/drawingml/2006/lockedCanvas"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="" r:embed="rId95"/>
              </a:ext>
            </a:extLst>
          </a:blip>
          <a:stretch>
            <a:fillRect/>
          </a:stretch>
        </p:blipFill>
        <p:spPr>
          <a:xfrm>
            <a:off x="2989118" y="1412942"/>
            <a:ext cx="360000" cy="360000"/>
          </a:xfrm>
          <a:prstGeom prst="rect">
            <a:avLst/>
          </a:pr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6889053" y="1323280"/>
            <a:ext cx="2817129" cy="4245875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8" name="Рисунок 17" descr="Камера со сплошной заливкой">
            <a:extLst>
              <a:ext uri="{FF2B5EF4-FFF2-40B4-BE49-F238E27FC236}">
                <a16:creationId xmlns:a16="http://schemas.microsoft.com/office/drawing/2014/main" id="{49A4C468-8604-7C75-DA72-4F7A9D7B5D3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243785" y="1455320"/>
            <a:ext cx="360000" cy="3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D5B699-E053-6CC0-0000-14DCC1BD2C99}"/>
              </a:ext>
            </a:extLst>
          </p:cNvPr>
          <p:cNvSpPr txBox="1"/>
          <p:nvPr/>
        </p:nvSpPr>
        <p:spPr>
          <a:xfrm>
            <a:off x="7165441" y="1829463"/>
            <a:ext cx="2588418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Урюпинский район располагает обширными рекреационными ресурсами, состоящими из привлекательных ландшафтных зон, лесопарков, акватории реки Хопер, отдельных памятников природы. Имеется памятник природы «</a:t>
            </a:r>
            <a:r>
              <a:rPr lang="ru-RU" sz="1200" dirty="0" err="1">
                <a:solidFill>
                  <a:schemeClr val="bg1"/>
                </a:solidFill>
              </a:rPr>
              <a:t>Шемякинская</a:t>
            </a:r>
            <a:r>
              <a:rPr lang="ru-RU" sz="1200" dirty="0">
                <a:solidFill>
                  <a:schemeClr val="bg1"/>
                </a:solidFill>
              </a:rPr>
              <a:t> дача» - ценный лесной массив с дубами 150-400 – летнего возраста.</a:t>
            </a:r>
          </a:p>
          <a:p>
            <a:r>
              <a:rPr lang="ru-RU" sz="1200" dirty="0">
                <a:solidFill>
                  <a:schemeClr val="bg1"/>
                </a:solidFill>
              </a:rPr>
              <a:t>Урюпинский район является уникальным в плане развития туризма и массового отдыха. Благоприятный климат южного русского лета, неповторимый по красоте и разнообразию флоры и фауны степной край на берегу реки Хопер, в последнее время привлекает множество туристов, живописцев, фотохудожников.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2224200" y="6593699"/>
            <a:ext cx="57624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>
            <a:fillRect/>
          </a:stretch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>
            <a:fillRect/>
          </a:stretch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>
            <a:fillRect/>
          </a:stretch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УРЮПИНСКОГО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3C76B-E706-19D5-D5D1-9944E4525C7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>
            <a:fillRect/>
          </a:stretch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УРЮПИНСКОГО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Волгоградстат</a:t>
            </a: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82295" y="390262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органов местного самоуправления Урюпинского муниципального района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(Вконтакте,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показателеи у представителей</a:t>
            </a:r>
            <a:endParaRPr kumimoji="0" lang="en" sz="8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A2683-7003-BF9E-F7F8-75D8D09B112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УРЮПИНСКОГО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МАТРИЦА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BSG 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Планирование действий администрации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Урюпинского муниципального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района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поддержке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Важная часть стратегического планирования и развития МО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Адаптированный вариант классической матрицы БКГ* под анализ МО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отраслей экономики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траекторий развития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отрасли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2409" y="4116752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ru-ID" sz="1100" b="1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МО может от них получить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>
            <a:fillRect/>
          </a:stretch>
        </p:blipFill>
        <p:spPr>
          <a:xfrm>
            <a:off x="63362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9B87F07-F81C-9291-428A-34CE6C689DDF}"/>
              </a:ext>
            </a:extLst>
          </p:cNvPr>
          <p:cNvSpPr/>
          <p:nvPr/>
        </p:nvSpPr>
        <p:spPr>
          <a:xfrm>
            <a:off x="6821196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МО </a:t>
            </a: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Банк со сплошной заливкой">
            <a:extLst>
              <a:ext uri="{FF2B5EF4-FFF2-40B4-BE49-F238E27FC236}">
                <a16:creationId xmlns:a16="http://schemas.microsoft.com/office/drawing/2014/main" id="{B58655E3-EC16-6D7A-C57F-57A9E1BD3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24CEC0A6-3C8A-5315-28F1-9F7A27A0D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30430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4825" y="4949109"/>
            <a:ext cx="360000" cy="360000"/>
          </a:xfrm>
          <a:prstGeom prst="rect">
            <a:avLst/>
          </a:prstGeom>
        </p:spPr>
      </p:pic>
      <p:pic>
        <p:nvPicPr>
          <p:cNvPr id="31" name="Рисунок 30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B5F0C6-597A-C0BF-F9FB-F89BCF510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2409" y="4949109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7808" y="5759161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7808" y="412617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3785" y="329636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083A3-1973-DF21-877A-E483CD86C2E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4212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4E623-6A48-FFAD-9CC5-8201473937F7}"/>
              </a:ext>
            </a:extLst>
          </p:cNvPr>
          <p:cNvSpPr txBox="1"/>
          <p:nvPr/>
        </p:nvSpPr>
        <p:spPr>
          <a:xfrm>
            <a:off x="3710033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ru-ID" sz="1100" b="1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817610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ru-ID" sz="1100" b="1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</a:t>
            </a:r>
            <a:r>
              <a:rPr lang="ru-RU" sz="8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Урюпинского района,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Урюпинского района в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сторон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Урюпинского района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Урюпинском района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>
            <a:fillRect/>
          </a:stretch>
        </p:blipFill>
        <p:spPr>
          <a:xfrm>
            <a:off x="62701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ОКРУГА</a:t>
            </a:r>
            <a:endParaRPr lang="ru-ID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85546-9BF1-9E2B-0C3F-3CD32EE991B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923504" y="1149863"/>
            <a:ext cx="8760824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4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ПРЕДСТВАТЕЛИ АДМИНИСТРАЦИИ УРЮПИНСКОГО МУНИЦИПАЛЬНОГО РАЙОНА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84599" y="453332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FFCB3D3-13C0-16BF-7DAF-37547D091F2B}"/>
              </a:ext>
            </a:extLst>
          </p:cNvPr>
          <p:cNvSpPr txBox="1"/>
          <p:nvPr/>
        </p:nvSpPr>
        <p:spPr>
          <a:xfrm>
            <a:off x="3796491" y="3482679"/>
            <a:ext cx="19578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Максимов Андрей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рьевич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FD2055-953A-14ED-3041-D27750C9A73D}"/>
              </a:ext>
            </a:extLst>
          </p:cNvPr>
          <p:cNvSpPr txBox="1"/>
          <p:nvPr/>
        </p:nvSpPr>
        <p:spPr>
          <a:xfrm>
            <a:off x="3780304" y="3680885"/>
            <a:ext cx="197405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Глава Урюпинского муниципального района Волгоградской области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8639B-96A5-7BDC-1B20-8B15F4E93A1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6" y="806580"/>
            <a:ext cx="995119" cy="1272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57" y="2139733"/>
            <a:ext cx="978932" cy="116957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FFCB3D3-13C0-16BF-7DAF-37547D091F2B}"/>
              </a:ext>
            </a:extLst>
          </p:cNvPr>
          <p:cNvSpPr txBox="1"/>
          <p:nvPr/>
        </p:nvSpPr>
        <p:spPr>
          <a:xfrm>
            <a:off x="627016" y="3721188"/>
            <a:ext cx="19578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 Олег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Аршакович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5FD2055-953A-14ED-3041-D27750C9A73D}"/>
              </a:ext>
            </a:extLst>
          </p:cNvPr>
          <p:cNvSpPr txBox="1"/>
          <p:nvPr/>
        </p:nvSpPr>
        <p:spPr>
          <a:xfrm>
            <a:off x="398159" y="4055881"/>
            <a:ext cx="204578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Урюпинского муниципального района Волгоградской области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FCB3D3-13C0-16BF-7DAF-37547D091F2B}"/>
              </a:ext>
            </a:extLst>
          </p:cNvPr>
          <p:cNvSpPr txBox="1"/>
          <p:nvPr/>
        </p:nvSpPr>
        <p:spPr>
          <a:xfrm>
            <a:off x="7090717" y="3721187"/>
            <a:ext cx="22497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Хоняк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Дмитрий Владимирович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FD2055-953A-14ED-3041-D27750C9A73D}"/>
              </a:ext>
            </a:extLst>
          </p:cNvPr>
          <p:cNvSpPr txBox="1"/>
          <p:nvPr/>
        </p:nvSpPr>
        <p:spPr>
          <a:xfrm>
            <a:off x="7090717" y="4055881"/>
            <a:ext cx="216658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Урюпинского муниципального района Волгоградской области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247942" y="5237780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Рябцев Иван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ергеевич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2408266" y="5247271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Туманов Дмитрий Анатольевич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4977285" y="523777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Росляков Александр Петрович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7488328" y="5237779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Колтунов Василий Михайлович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7868" y="5850931"/>
            <a:ext cx="219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экономики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2473728" y="5814525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отдела  по управлению муниципальным имуществом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5098371" y="5781680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отдела  коммунального хозяйства и охраны труда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7591597" y="5781679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отдела  архитектуры, градостроительства, экологии и охраны окружающей среды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76573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1394374" y="335603"/>
            <a:ext cx="6552593" cy="86974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ВОЛГОГРАДСКАЯ ОБЛАСТЬ</a:t>
            </a:r>
            <a:endParaRPr kumimoji="0" lang="ru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1634F-B590-1C7B-2CDF-507C1847707F}"/>
              </a:ext>
            </a:extLst>
          </p:cNvPr>
          <p:cNvSpPr txBox="1"/>
          <p:nvPr/>
        </p:nvSpPr>
        <p:spPr>
          <a:xfrm>
            <a:off x="9290859" y="459640"/>
            <a:ext cx="22429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ru-ID" sz="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бобласти</a:t>
            </a:r>
            <a:endParaRPr lang="ru-ID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338" y="1852978"/>
            <a:ext cx="2028306" cy="31069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568" y="219225"/>
            <a:ext cx="903072" cy="986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66" y="1852978"/>
            <a:ext cx="6960588" cy="42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района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27015" y="3920208"/>
            <a:ext cx="2556077" cy="134223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6616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87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лощадь района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201403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52203" y="274681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48361" y="2771854"/>
            <a:ext cx="1556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ельских поселений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984013" y="3060314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населенных пунктов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84744" y="2692297"/>
            <a:ext cx="6444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207,1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4071552" y="275994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0" y="3042645"/>
            <a:ext cx="12614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пашни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40651" y="146609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555355"/>
            <a:ext cx="211420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Непосредственная близость и выход на федеральную трассу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3458219" y="3892850"/>
            <a:ext cx="2358163" cy="1437413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3938127" y="4038301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3670226" y="4285193"/>
            <a:ext cx="18990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Станция Урюпино </a:t>
            </a:r>
            <a:r>
              <a:rPr lang="ru-RU" sz="1200" dirty="0" smtClean="0">
                <a:solidFill>
                  <a:schemeClr val="bg1"/>
                </a:solidFill>
              </a:rPr>
              <a:t>и станция Калмык Приволжской </a:t>
            </a:r>
            <a:r>
              <a:rPr lang="ru-RU" sz="1200" dirty="0">
                <a:solidFill>
                  <a:schemeClr val="bg1"/>
                </a:solidFill>
              </a:rPr>
              <a:t>железной </a:t>
            </a:r>
            <a:r>
              <a:rPr lang="ru-RU" sz="1200" dirty="0" smtClean="0">
                <a:solidFill>
                  <a:schemeClr val="bg1"/>
                </a:solidFill>
              </a:rPr>
              <a:t>дороги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26257" y="4285193"/>
            <a:ext cx="13495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Р-22 Каспий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 flipH="1">
            <a:off x="4423821" y="5039046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 descr="Окрестности со сплошной заливкой">
            <a:extLst>
              <a:ext uri="{FF2B5EF4-FFF2-40B4-BE49-F238E27FC236}">
                <a16:creationId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lc="http://schemas.openxmlformats.org/drawingml/2006/lockedCanvas"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="" r:embed="rId130"/>
              </a:ext>
            </a:extLst>
          </a:blip>
          <a:stretch>
            <a:fillRect/>
          </a:stretch>
        </p:blipFill>
        <p:spPr>
          <a:xfrm>
            <a:off x="2575696" y="2475648"/>
            <a:ext cx="344060" cy="271163"/>
          </a:xfrm>
          <a:prstGeom prst="rect">
            <a:avLst/>
          </a:prstGeom>
        </p:spPr>
      </p:pic>
      <p:pic>
        <p:nvPicPr>
          <p:cNvPr id="2050" name="Picture 2" descr="Схема административного деления района 2014"/>
          <p:cNvPicPr>
            <a:picLocks noChangeAspect="1"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/>
          <a:stretch>
            <a:fillRect/>
          </a:stretch>
        </p:blipFill>
        <p:spPr bwMode="auto">
          <a:xfrm>
            <a:off x="5816382" y="1324451"/>
            <a:ext cx="3454184" cy="369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Рисунок 112" descr="Посевы со сплошной заливкой">
            <a:extLst>
              <a:ext uri="{FF2B5EF4-FFF2-40B4-BE49-F238E27FC236}">
                <a16:creationId xmlns:a16="http://schemas.microsoft.com/office/drawing/2014/main" id="{E526B50D-B468-6E65-1E05-09F88416ED32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5140651" y="2504586"/>
            <a:ext cx="360000" cy="360000"/>
          </a:xfrm>
          <a:prstGeom prst="rect">
            <a:avLst/>
          </a:prstGeom>
        </p:spPr>
      </p:pic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662522" y="5542527"/>
            <a:ext cx="9125075" cy="121347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79" name="Рисунок 78" descr="Дорога со сплошной заливкой">
            <a:extLst>
              <a:ext uri="{FF2B5EF4-FFF2-40B4-BE49-F238E27FC236}">
                <a16:creationId xmlns:a16="http://schemas.microsoft.com/office/drawing/2014/main" id="{7ED09377-0617-D34F-96FC-FFAACE1597A0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293251" y="5609212"/>
            <a:ext cx="271397" cy="2544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D5B699-E053-6CC0-0000-14DCC1BD2C99}"/>
              </a:ext>
            </a:extLst>
          </p:cNvPr>
          <p:cNvSpPr txBox="1"/>
          <p:nvPr/>
        </p:nvSpPr>
        <p:spPr>
          <a:xfrm>
            <a:off x="1013990" y="5727598"/>
            <a:ext cx="819155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общего пользования вне границ населенных пунктов Урюпинского района – 743,42 км, из них с твердым покрытием  - 536,75 км.</a:t>
            </a:r>
          </a:p>
          <a:p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общего пользования в границах населенных пунктов -  428,77 км,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них с твердым покрытием – 159,1 км.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34845" y="1488558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Выручка от реализации сельскохозяйственной продукции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/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/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ID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/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/>
            <p:nvPr/>
          </p:nvCxnSpPr>
          <p:spPr>
            <a:xfrm flipH="1"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/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/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353,4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2307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продукции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9,20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15087" y="5067467"/>
            <a:ext cx="445062" cy="1717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1773,8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6089162" y="5067467"/>
            <a:ext cx="410686" cy="1658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2041,71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502874" y="5055964"/>
            <a:ext cx="406585" cy="1867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1926,14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523,6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638,7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582,5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16850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19750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17770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38107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47090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42823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1" h="1773343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2224200" y="6593699"/>
            <a:ext cx="57624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C110624D-FCCD-A390-DEDD-6CB609B4ABD9}"/>
              </a:ext>
            </a:extLst>
          </p:cNvPr>
          <p:cNvSpPr/>
          <p:nvPr/>
        </p:nvSpPr>
        <p:spPr>
          <a:xfrm>
            <a:off x="6931041" y="5254704"/>
            <a:ext cx="2800081" cy="807397"/>
          </a:xfrm>
          <a:prstGeom prst="roundRect">
            <a:avLst>
              <a:gd name="adj" fmla="val 2238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2023 год – 6193 </a:t>
            </a:r>
            <a:r>
              <a:rPr lang="ru-RU" sz="1600" dirty="0" smtClean="0"/>
              <a:t>млрд. руб.</a:t>
            </a:r>
            <a:endParaRPr lang="ru-ID" sz="1600" dirty="0"/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110624D-FCCD-A390-DEDD-6CB609B4ABD9}"/>
              </a:ext>
            </a:extLst>
          </p:cNvPr>
          <p:cNvSpPr/>
          <p:nvPr/>
        </p:nvSpPr>
        <p:spPr>
          <a:xfrm>
            <a:off x="6893843" y="3883227"/>
            <a:ext cx="2837279" cy="807397"/>
          </a:xfrm>
          <a:prstGeom prst="roundRect">
            <a:avLst>
              <a:gd name="adj" fmla="val 2238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2022 год – 5,957 </a:t>
            </a:r>
            <a:r>
              <a:rPr lang="ru-RU" sz="1600" dirty="0" smtClean="0"/>
              <a:t>млрд. руб.</a:t>
            </a:r>
            <a:endParaRPr lang="ru-ID" sz="1600" dirty="0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C110624D-FCCD-A390-DEDD-6CB609B4ABD9}"/>
              </a:ext>
            </a:extLst>
          </p:cNvPr>
          <p:cNvSpPr/>
          <p:nvPr/>
        </p:nvSpPr>
        <p:spPr>
          <a:xfrm>
            <a:off x="6862602" y="2492528"/>
            <a:ext cx="2899762" cy="807397"/>
          </a:xfrm>
          <a:prstGeom prst="roundRect">
            <a:avLst>
              <a:gd name="adj" fmla="val 2238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2021 год  - 5,434 </a:t>
            </a:r>
            <a:r>
              <a:rPr lang="ru-RU" sz="1600" dirty="0" smtClean="0">
                <a:solidFill>
                  <a:schemeClr val="bg1"/>
                </a:solidFill>
              </a:rPr>
              <a:t>млрд. руб</a:t>
            </a:r>
            <a:r>
              <a:rPr lang="ru-RU" sz="1600" dirty="0" smtClean="0"/>
              <a:t>.</a:t>
            </a:r>
            <a:endParaRPr lang="ru-ID" sz="1600" dirty="0"/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905225" y="4707301"/>
            <a:ext cx="161759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безработных граждан в 2023 году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43472" y="1849718"/>
            <a:ext cx="2212753" cy="2048812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Трудовые ресурсы Урюпинского муниципального района </a:t>
            </a:r>
          </a:p>
          <a:p>
            <a:pPr algn="ctr"/>
            <a:r>
              <a:rPr lang="ru-RU" sz="2000" b="1" dirty="0" smtClean="0"/>
              <a:t>15372 человек</a:t>
            </a:r>
            <a:endParaRPr lang="ru-ID" sz="2000" b="1" dirty="0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ПО ОТРАСЛЯМ В 2023 ГОДУ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55297" y="1949799"/>
            <a:ext cx="7593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2022 году </a:t>
            </a:r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/>
          <p:nvPr/>
        </p:nvCxnSpPr>
        <p:spPr>
          <a:xfrm>
            <a:off x="4136117" y="2034900"/>
            <a:ext cx="40229" cy="4041708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394842"/>
            <a:ext cx="519804" cy="34079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60198" y="3159885"/>
            <a:ext cx="519804" cy="33126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302231" y="3839959"/>
            <a:ext cx="519804" cy="3675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0,24%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486835"/>
            <a:ext cx="940388" cy="359322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445583" y="4509565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Волгоградской области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конец 2023 года</a:t>
            </a:r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580383" y="2272760"/>
            <a:ext cx="3421329" cy="578823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Всего по району – 47090 руб.</a:t>
            </a:r>
            <a:endParaRPr lang="ru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597969" y="3036631"/>
            <a:ext cx="3403743" cy="598461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Сельское хозяйство – 49553 руб.</a:t>
            </a:r>
            <a:endParaRPr lang="ru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628860" y="3807046"/>
            <a:ext cx="3374697" cy="574073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Транспортировка и хранение – 74363 руб.</a:t>
            </a:r>
            <a:endParaRPr lang="ru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654474" y="4517472"/>
            <a:ext cx="3380346" cy="599934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Образование -  33410 руб.</a:t>
            </a:r>
            <a:endParaRPr lang="ru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98866" y="4602271"/>
            <a:ext cx="519804" cy="3675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C09D824C-5FCC-26DB-BE08-54B7804F19BA}"/>
              </a:ext>
            </a:extLst>
          </p:cNvPr>
          <p:cNvSpPr/>
          <p:nvPr/>
        </p:nvSpPr>
        <p:spPr>
          <a:xfrm>
            <a:off x="627015" y="5300981"/>
            <a:ext cx="3341373" cy="639054"/>
          </a:xfrm>
          <a:prstGeom prst="roundRect">
            <a:avLst>
              <a:gd name="adj" fmla="val 2238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Розничная торговля – 21536 руб.</a:t>
            </a:r>
            <a:endParaRPr lang="ru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343480" y="5329814"/>
            <a:ext cx="519804" cy="3675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7597577" y="1871615"/>
            <a:ext cx="2212753" cy="2048812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Занятых в экономике с учетом ЛПХ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2000" b="1" dirty="0" smtClean="0"/>
              <a:t>13275 человек</a:t>
            </a:r>
            <a:endParaRPr lang="ru-ID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67743" y="5543287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512130" y="5659406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930415" y="5882358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Трудоустроено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</a:t>
            </a: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8144" y="227763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39246" y="4925324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ВОДЫ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температура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летом достигает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+45 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25001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Среднегодовое количество атмосферных осадков составляет 505 мм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2428" y="2730694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1049368" y="4925324"/>
            <a:ext cx="166748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месторождений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подземных вод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045993" y="5456745"/>
            <a:ext cx="179206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Прогнозные эксплуатационные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ресурсы подземных вод – 249,4 тыс.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м³/</a:t>
            </a:r>
            <a:r>
              <a:rPr lang="ru-RU" sz="1000" dirty="0" err="1" smtClean="0">
                <a:solidFill>
                  <a:schemeClr val="accent1">
                    <a:lumMod val="75000"/>
                  </a:schemeClr>
                </a:solidFill>
              </a:rPr>
              <a:t>сут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с минерализацией до 1 г/дм³ - 245,9 тыс.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м³/</a:t>
            </a:r>
            <a:r>
              <a:rPr lang="ru-RU" sz="1000" dirty="0" err="1" smtClean="0">
                <a:solidFill>
                  <a:schemeClr val="accent1">
                    <a:lumMod val="75000"/>
                  </a:schemeClr>
                </a:solidFill>
              </a:rPr>
              <a:t>сут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631222" y="5022213"/>
            <a:ext cx="1435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2914273" y="5507880"/>
            <a:ext cx="19975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Почвенный покров представлен преимущественно черноземами. Часть террасы левого берега </a:t>
            </a:r>
            <a:r>
              <a:rPr lang="ru-RU" sz="900" spc="-3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Хопра</a:t>
            </a:r>
            <a:r>
              <a:rPr lang="ru-RU" sz="9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сложена песками.</a:t>
            </a:r>
            <a:endParaRPr lang="en-US" sz="9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07357" y="2345475"/>
            <a:ext cx="151767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месторождений торфа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перспективное для разведки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834618" y="2319139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месторождений кирпично-черепичного сырья 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345,96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294,44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9246" y="2703465"/>
            <a:ext cx="360000" cy="360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3445917" y="2754394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температура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зимой достигает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 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pic>
        <p:nvPicPr>
          <p:cNvPr id="49" name="Рисунок 48" descr="Венера со сплошной заливкой">
            <a:extLst>
              <a:ext uri="{FF2B5EF4-FFF2-40B4-BE49-F238E27FC236}">
                <a16:creationId xmlns:a16="http://schemas.microsoft.com/office/drawing/2014/main" id="{846AF99A-C1F0-AAD3-E60D-626813917E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22"/>
              </a:ext>
            </a:extLst>
          </a:blip>
          <a:stretch>
            <a:fillRect/>
          </a:stretch>
        </p:blipFill>
        <p:spPr>
          <a:xfrm>
            <a:off x="5372564" y="2338974"/>
            <a:ext cx="360000" cy="360000"/>
          </a:xfrm>
          <a:prstGeom prst="rect">
            <a:avLst/>
          </a:prstGeom>
        </p:spPr>
      </p:pic>
      <p:pic>
        <p:nvPicPr>
          <p:cNvPr id="50" name="Рисунок 49" descr="Хорошие запасы со сплошной заливкой">
            <a:extLst>
              <a:ext uri="{FF2B5EF4-FFF2-40B4-BE49-F238E27FC236}">
                <a16:creationId xmlns:a16="http://schemas.microsoft.com/office/drawing/2014/main" id="{D4113904-13B9-0C93-CF31-0536B9576A5A}"/>
              </a:ext>
            </a:extLst>
          </p:cNvPr>
          <p:cNvPicPr>
            <a:picLocks noChangeAspect="1"/>
          </p:cNvPicPr>
          <p:nvPr/>
        </p:nvPicPr>
        <p:blipFill>
          <a:blip r:embed="rId22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42"/>
              </a:ext>
            </a:extLst>
          </a:blip>
          <a:stretch>
            <a:fillRect/>
          </a:stretch>
        </p:blipFill>
        <p:spPr>
          <a:xfrm>
            <a:off x="5360267" y="2799248"/>
            <a:ext cx="360000" cy="36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5846493" y="2839508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месторождений каменных строительных материалов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 descr="Холмы со сплошной заливкой">
            <a:extLst>
              <a:ext uri="{FF2B5EF4-FFF2-40B4-BE49-F238E27FC236}">
                <a16:creationId xmlns:a16="http://schemas.microsoft.com/office/drawing/2014/main" id="{9CE3A5B6-4359-4BC3-24C1-7D7BF653BAB6}"/>
              </a:ext>
            </a:extLst>
          </p:cNvPr>
          <p:cNvPicPr>
            <a:picLocks noChangeAspect="1"/>
          </p:cNvPicPr>
          <p:nvPr/>
        </p:nvPicPr>
        <p:blipFill>
          <a:blip r:embed="rId24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7464360" y="2735274"/>
            <a:ext cx="360000" cy="360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65028" y="2813695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месторождения песков для строительных работ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Статистика со сплошной заливкой">
            <a:extLst>
              <a:ext uri="{FF2B5EF4-FFF2-40B4-BE49-F238E27FC236}">
                <a16:creationId xmlns:a16="http://schemas.microsoft.com/office/drawing/2014/main" id="{0CC0E1F8-EF1D-DAA7-FC5A-28A2922EEADF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08"/>
              </a:ext>
            </a:extLst>
          </a:blip>
          <a:stretch>
            <a:fillRect/>
          </a:stretch>
        </p:blipFill>
        <p:spPr>
          <a:xfrm>
            <a:off x="5369855" y="3306211"/>
            <a:ext cx="360000" cy="360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5972555" y="3283658"/>
            <a:ext cx="35319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Карботнатное</a:t>
            </a: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сырье для производства строительной извести Фосфориты                                                       </a:t>
            </a:r>
            <a:r>
              <a:rPr lang="ru-RU" sz="9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Бентонитовые</a:t>
            </a: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глины </a:t>
            </a:r>
          </a:p>
          <a:p>
            <a:r>
              <a:rPr lang="ru-RU" sz="9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Титано</a:t>
            </a: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-циркониевые россыпи с проявлением золота</a:t>
            </a:r>
          </a:p>
        </p:txBody>
      </p:sp>
      <p:pic>
        <p:nvPicPr>
          <p:cNvPr id="44" name="Рисунок 43" descr="Лиственное дерево со сплошной заливкой">
            <a:extLst>
              <a:ext uri="{FF2B5EF4-FFF2-40B4-BE49-F238E27FC236}">
                <a16:creationId xmlns:a16="http://schemas.microsoft.com/office/drawing/2014/main" id="{6BFDED63-0F62-455A-6E92-6FF2D4A3321E}"/>
              </a:ext>
            </a:extLst>
          </p:cNvPr>
          <p:cNvPicPr>
            <a:picLocks noChangeAspect="1"/>
          </p:cNvPicPr>
          <p:nvPr/>
        </p:nvPicPr>
        <p:blipFill>
          <a:blip r:embed="rId245">
            <a:extLst>
              <a:ext uri="{96DAC541-7B7A-43D3-8B79-37D633B846F1}">
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="" r:embed="rId102"/>
              </a:ext>
            </a:extLst>
          </a:blip>
          <a:stretch>
            <a:fillRect/>
          </a:stretch>
        </p:blipFill>
        <p:spPr>
          <a:xfrm>
            <a:off x="7535034" y="5268697"/>
            <a:ext cx="360000" cy="360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8099420" y="5318246"/>
            <a:ext cx="1769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37,99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56" name="Рисунок 55" descr="Город со сплошной заливкой">
            <a:extLst>
              <a:ext uri="{FF2B5EF4-FFF2-40B4-BE49-F238E27FC236}">
                <a16:creationId xmlns:a16="http://schemas.microsoft.com/office/drawing/2014/main" id="{D99B5BDD-DBE8-04D7-204D-397E3EFD92D0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="" r:embed="rId12"/>
              </a:ext>
            </a:extLst>
          </a:blip>
          <a:stretch>
            <a:fillRect/>
          </a:stretch>
        </p:blipFill>
        <p:spPr>
          <a:xfrm>
            <a:off x="7535034" y="5703744"/>
            <a:ext cx="360000" cy="360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8074612" y="5688969"/>
            <a:ext cx="1769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7,198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60" name="Рисунок 59" descr="Маркер со сплошной заливкой">
            <a:extLst>
              <a:ext uri="{FF2B5EF4-FFF2-40B4-BE49-F238E27FC236}">
                <a16:creationId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47">
            <a:extLst>
              <a:ext uri="{96DAC541-7B7A-43D3-8B79-37D633B846F1}">
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="" r:embed="rId22"/>
              </a:ext>
            </a:extLst>
          </a:blip>
          <a:stretch>
            <a:fillRect/>
          </a:stretch>
        </p:blipFill>
        <p:spPr>
          <a:xfrm>
            <a:off x="656421" y="4912955"/>
            <a:ext cx="360000" cy="330730"/>
          </a:xfrm>
          <a:prstGeom prst="rect">
            <a:avLst/>
          </a:prstGeom>
        </p:spPr>
      </p:pic>
      <p:pic>
        <p:nvPicPr>
          <p:cNvPr id="61" name="Рисунок 60" descr="Песочные часы 30% со сплошной заливкой">
            <a:extLst>
              <a:ext uri="{FF2B5EF4-FFF2-40B4-BE49-F238E27FC236}">
                <a16:creationId xmlns:a16="http://schemas.microsoft.com/office/drawing/2014/main" id="{71331379-6F75-0948-5650-C998F4D4DD91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="" r:embed="rId160"/>
              </a:ext>
            </a:extLst>
          </a:blip>
          <a:stretch>
            <a:fillRect/>
          </a:stretch>
        </p:blipFill>
        <p:spPr>
          <a:xfrm>
            <a:off x="640991" y="55340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Левыкинский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городок»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этнографическая площадка под открытым небом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37739" y="219198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/>
          <p:nvPr/>
        </p:nvCxnSpPr>
        <p:spPr>
          <a:xfrm flipH="1"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722780" y="250144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733191" y="289717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48420" y="266756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733191" y="534948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742007" y="5806984"/>
            <a:ext cx="74692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38735" y="547782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1921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746971" y="378989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742007" y="4298176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38735" y="39400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747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299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3" y="3367085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3" y="4426416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3" y="5364191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3" y="255991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80763" y="3392911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3575" y="2504607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88618" y="113088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834327" y="1050000"/>
            <a:ext cx="346511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5407267" y="1035868"/>
            <a:ext cx="3552093" cy="1142194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847919" y="2416034"/>
            <a:ext cx="3465109" cy="1052092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847919" y="3790811"/>
            <a:ext cx="3509807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5426161" y="5265626"/>
            <a:ext cx="3515616" cy="1101676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5430877" y="3805807"/>
            <a:ext cx="3528484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198872" y="1303999"/>
            <a:ext cx="237476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лагоприятная экологическая среда, отсутствие промышленных предприятий и вредных производств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936106" y="2738719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92,5%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773286" y="2701791"/>
            <a:ext cx="172235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аселения обеспечено транспортными услугами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6039456" y="1528441"/>
            <a:ext cx="20888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5426162" y="2424934"/>
            <a:ext cx="3514304" cy="1043192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5748479" y="2811934"/>
            <a:ext cx="693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64,2%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6635382" y="2795554"/>
            <a:ext cx="140660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омовладений газифицировано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5700549" y="560568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43,7%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55970" y="1203373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69668" y="3975123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УРЮПИНСКОГО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 descr="Переместить со сплошной заливкой">
            <a:extLst>
              <a:ext uri="{FF2B5EF4-FFF2-40B4-BE49-F238E27FC236}">
                <a16:creationId xmlns:a16="http://schemas.microsoft.com/office/drawing/2014/main" id="{62B92EDF-90E7-71C2-1FCE-ED41AEC1DA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455970" y="2631934"/>
            <a:ext cx="360000" cy="36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5736757" y="4176569"/>
            <a:ext cx="26032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азвитая общественно-деловая инфраструктура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 descr="Раковина со сплошной заливкой">
            <a:extLst>
              <a:ext uri="{FF2B5EF4-FFF2-40B4-BE49-F238E27FC236}">
                <a16:creationId xmlns:a16="http://schemas.microsoft.com/office/drawing/2014/main" id="{06AE1DB8-3A6F-9B08-FD45-8944F7B4CF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198"/>
              </a:ext>
            </a:extLst>
          </a:blip>
          <a:stretch>
            <a:fillRect/>
          </a:stretch>
        </p:blipFill>
        <p:spPr>
          <a:xfrm>
            <a:off x="8455970" y="5364967"/>
            <a:ext cx="360000" cy="360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6544665" y="5599614"/>
            <a:ext cx="209130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аселения обеспечено центральным водоснабжением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Венера со сплошной заливкой">
            <a:extLst>
              <a:ext uri="{FF2B5EF4-FFF2-40B4-BE49-F238E27FC236}">
                <a16:creationId xmlns:a16="http://schemas.microsoft.com/office/drawing/2014/main" id="{846AF99A-C1F0-AAD3-E60D-626813917E2A}"/>
              </a:ext>
            </a:extLst>
          </p:cNvPr>
          <p:cNvPicPr>
            <a:picLocks noChangeAspect="1"/>
          </p:cNvPicPr>
          <p:nvPr/>
        </p:nvPicPr>
        <p:blipFill>
          <a:blip r:embed="rId199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22"/>
              </a:ext>
            </a:extLst>
          </a:blip>
          <a:stretch>
            <a:fillRect/>
          </a:stretch>
        </p:blipFill>
        <p:spPr>
          <a:xfrm>
            <a:off x="3889728" y="3878644"/>
            <a:ext cx="360000" cy="360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1237579" y="4140074"/>
            <a:ext cx="20913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азвитая социально-досуговая инфраструктура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837257" y="5222696"/>
            <a:ext cx="3515616" cy="1101676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1198872" y="5495710"/>
            <a:ext cx="209130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екреационные ресурсы, богатое разнообразию флоры и фауны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 descr="Уход со сплошной заливкой">
            <a:extLst>
              <a:ext uri="{FF2B5EF4-FFF2-40B4-BE49-F238E27FC236}">
                <a16:creationId xmlns:a16="http://schemas.microsoft.com/office/drawing/2014/main" id="{B546D12D-99CD-84B8-D4CA-B6707E35B3BF}"/>
              </a:ext>
            </a:extLst>
          </p:cNvPr>
          <p:cNvPicPr>
            <a:picLocks noChangeAspect="1"/>
          </p:cNvPicPr>
          <p:nvPr/>
        </p:nvPicPr>
        <p:blipFill>
          <a:blip r:embed="rId223">
            <a:extLst>
              <a:ext uri="{96DAC541-7B7A-43D3-8B79-37D633B846F1}">
                <asvg:svgBlip xmlns="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svg="http://schemas.microsoft.com/office/drawing/2016/SVG/main" r:embed="rId238"/>
              </a:ext>
            </a:extLst>
          </a:blip>
          <a:stretch>
            <a:fillRect/>
          </a:stretch>
        </p:blipFill>
        <p:spPr>
          <a:xfrm>
            <a:off x="3879367" y="531571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27761</TotalTime>
  <Words>3155</Words>
  <Application>Microsoft Office PowerPoint</Application>
  <PresentationFormat>Лист A4 (210x297 мм)</PresentationFormat>
  <Paragraphs>829</Paragraphs>
  <Slides>35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Рябцев Иван Сергеевич</cp:lastModifiedBy>
  <cp:revision>381</cp:revision>
  <cp:lastPrinted>2024-05-17T06:07:07Z</cp:lastPrinted>
  <dcterms:created xsi:type="dcterms:W3CDTF">2023-11-22T14:19:10Z</dcterms:created>
  <dcterms:modified xsi:type="dcterms:W3CDTF">2024-05-22T13:06:28Z</dcterms:modified>
</cp:coreProperties>
</file>