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75" r:id="rId4"/>
    <p:sldId id="276" r:id="rId5"/>
    <p:sldId id="278" r:id="rId6"/>
    <p:sldId id="279" r:id="rId7"/>
    <p:sldId id="280" r:id="rId8"/>
    <p:sldId id="281" r:id="rId9"/>
    <p:sldId id="282" r:id="rId10"/>
    <p:sldId id="284" r:id="rId11"/>
    <p:sldId id="286" r:id="rId12"/>
    <p:sldId id="283" r:id="rId13"/>
    <p:sldId id="285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48"/>
    <p:restoredTop sz="92459" autoAdjust="0"/>
  </p:normalViewPr>
  <p:slideViewPr>
    <p:cSldViewPr snapToGrid="0" snapToObjects="1">
      <p:cViewPr varScale="1">
        <p:scale>
          <a:sx n="103" d="100"/>
          <a:sy n="103" d="100"/>
        </p:scale>
        <p:origin x="115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9DCAD-C155-A14C-9B82-7785F61BB76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33A90-B76D-9C47-A281-BEA8DCD58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36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29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21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5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14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0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29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40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69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20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52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0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17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33A90-B76D-9C47-A281-BEA8DCD581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9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530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76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27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0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9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87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3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2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79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07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17015-9F7E-4B4E-97CF-CDED3C8EF9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417AD-9AC8-734A-A37B-46A33C926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3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6764"/>
            <a:ext cx="12192000" cy="52906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0254" y="1709910"/>
            <a:ext cx="5013648" cy="165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4000"/>
              </a:lnSpc>
            </a:pPr>
            <a:r>
              <a:rPr lang="ru-RU" sz="4600" dirty="0">
                <a:solidFill>
                  <a:schemeClr val="bg1"/>
                </a:solidFill>
              </a:rPr>
              <a:t>Что изменяется </a:t>
            </a:r>
            <a:endParaRPr lang="ru-RU" sz="4600" dirty="0" smtClean="0">
              <a:solidFill>
                <a:schemeClr val="bg1"/>
              </a:solidFill>
            </a:endParaRPr>
          </a:p>
          <a:p>
            <a:pPr lvl="0">
              <a:lnSpc>
                <a:spcPts val="4000"/>
              </a:lnSpc>
            </a:pPr>
            <a:r>
              <a:rPr lang="ru-RU" sz="4600" dirty="0" smtClean="0">
                <a:solidFill>
                  <a:schemeClr val="bg1"/>
                </a:solidFill>
              </a:rPr>
              <a:t>в </a:t>
            </a:r>
            <a:r>
              <a:rPr lang="ru-RU" sz="4600" dirty="0">
                <a:solidFill>
                  <a:schemeClr val="bg1"/>
                </a:solidFill>
              </a:rPr>
              <a:t>ваших финансах </a:t>
            </a:r>
            <a:endParaRPr lang="ru-RU" sz="4600" dirty="0" smtClean="0">
              <a:solidFill>
                <a:schemeClr val="bg1"/>
              </a:solidFill>
            </a:endParaRPr>
          </a:p>
          <a:p>
            <a:pPr lvl="0">
              <a:lnSpc>
                <a:spcPts val="4000"/>
              </a:lnSpc>
            </a:pPr>
            <a:r>
              <a:rPr lang="ru-RU" sz="4600" dirty="0" smtClean="0">
                <a:solidFill>
                  <a:schemeClr val="bg1"/>
                </a:solidFill>
              </a:rPr>
              <a:t>в </a:t>
            </a:r>
            <a:r>
              <a:rPr lang="ru-RU" sz="4600" dirty="0">
                <a:solidFill>
                  <a:schemeClr val="bg1"/>
                </a:solidFill>
              </a:rPr>
              <a:t>текущем году?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01216" y="1004822"/>
            <a:ext cx="11019453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1 января 2024 года стартовала программа долгосрочных сбережений (ПДС)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85768" y="2087079"/>
            <a:ext cx="65062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ПДС помогает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накопить деньги на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будущее</a:t>
            </a:r>
            <a:endParaRPr lang="ru-RU" sz="12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Нужно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заключить договор долгосрочных сбережений с любым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НПФ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 пополнить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счет</a:t>
            </a:r>
            <a:endParaRPr lang="ru-RU" sz="12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Государство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 течение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лет будет добавлять на него до 36 000 рублей в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год</a:t>
            </a:r>
          </a:p>
          <a:p>
            <a:pPr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Взносы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ПДС, а также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инвестдоход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 ним застрахованы государством на сумму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2,8 млн руб.</a:t>
            </a:r>
          </a:p>
          <a:p>
            <a:pPr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Также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можно воспользоваться налоговым вычетом — вернуть 13% своих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взносов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Подробнее здесь:</a:t>
            </a:r>
            <a:endParaRPr lang="ru-RU" sz="12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167" y="2540161"/>
            <a:ext cx="4778148" cy="26010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19" y="5721206"/>
            <a:ext cx="1011670" cy="99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1216" y="1080521"/>
            <a:ext cx="11019453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1 января 2024 года </a:t>
            </a: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кредитные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каникулы можно брать по любым кредитам и займам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933" y="2216154"/>
            <a:ext cx="5993651" cy="20571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45559" y="2090563"/>
            <a:ext cx="450979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Можно отложить на срок до полугода выплаты по любым кредитам и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займам. </a:t>
            </a:r>
          </a:p>
          <a:p>
            <a:pPr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важно подпадать хотя бы под одно из следующих условий:</a:t>
            </a:r>
            <a:endParaRPr lang="ru-RU" sz="12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800100" lvl="1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ваши доходы упали больше чем на 30% по сравнению с предыдущим годом;</a:t>
            </a:r>
            <a:endParaRPr lang="ru-RU" sz="1200" dirty="0">
              <a:solidFill>
                <a:srgbClr val="000000"/>
              </a:solidFill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вы пострадали в чрезвычайной ситуации — пожаре, наводнении или другом бедствии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200" dirty="0" smtClean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                          Подробнее здесь:</a:t>
            </a:r>
            <a:endParaRPr lang="ru-RU" sz="1600" dirty="0">
              <a:solidFill>
                <a:srgbClr val="0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5933" y="459226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! Чтобы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отложить платежи не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должны превышаться: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лимит по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кредитной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карте -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150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000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рублей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размер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выданной суммы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по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автокредиту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1,6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млн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рублей, по остальным кредитам и займам —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450 000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рублей</a:t>
            </a:r>
            <a:endParaRPr lang="ru-RU" dirty="0"/>
          </a:p>
        </p:txBody>
      </p:sp>
      <p:pic>
        <p:nvPicPr>
          <p:cNvPr id="10" name="Рисунок 9"/>
          <p:cNvPicPr preferRelativeResize="0"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955" y="5572797"/>
            <a:ext cx="993600" cy="99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8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1216" y="1080521"/>
            <a:ext cx="11485984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Владельцы </a:t>
            </a:r>
            <a:r>
              <a:rPr lang="ru-RU" sz="3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инвестсчетов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получат больше налоговых льгот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18245" y="1805126"/>
            <a:ext cx="55703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В 2024 году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появились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 инвестиционные счета третьего типа (ИИС-3). 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Открыть можно у брокера или у доверительного управляющего или у УК ПИФ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523" y="1922105"/>
            <a:ext cx="4903142" cy="26927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18245" y="3190121"/>
            <a:ext cx="55703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 владельцев ИИС-3 будет сразу две льготы: освобождение от уплаты налога с 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инвестдохода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 и налоговый вычет на взносы — 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но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 только если в течение определенного срока не снимать деньги со счета.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4523" y="49830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В 2024 году владельцы счетов старого типа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могут продолжить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пользоваться ими по тем же правилам. При желании эти ИИС можно будет трансформировать в ИИС-3.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13389" y="5432703"/>
            <a:ext cx="21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 Подробнее здесь: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6869" y="5432703"/>
            <a:ext cx="993600" cy="98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0351" y="1061024"/>
            <a:ext cx="11485984" cy="83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Банки и МФО </a:t>
            </a: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должны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предупреждать </a:t>
            </a:r>
            <a:r>
              <a:rPr lang="ru-RU" sz="3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закредитованных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заемщиков о риске оказаться в долговой яме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49" y="2177610"/>
            <a:ext cx="5278338" cy="21581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21828" y="217761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С 1 января банки и МФО обязаны рассчитывать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ПДН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заемщика при выдаче новых кредитов и займов и рефинансировании старых.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0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Если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на погашение долгов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у человека будет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уходить больше 50% дохода, кредитор сообщит ему о риске не справиться с платежами. </a:t>
            </a:r>
            <a:endParaRPr lang="ru-RU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 идеале на выплаты по кредитам и займам должно уходить не больше 30% дохода.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89093" y="5248088"/>
            <a:ext cx="7809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Подробнее о чем нужно помнить при обращении в банк или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МФО,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читайте в материале </a:t>
            </a:r>
            <a:r>
              <a:rPr lang="ru-RU" u="sng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«Как </a:t>
            </a:r>
            <a:r>
              <a:rPr lang="ru-RU" u="sng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взять кредит не увязнуть в долгах»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069" y="5248088"/>
            <a:ext cx="993600" cy="99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705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0351" y="1061024"/>
            <a:ext cx="11485984" cy="46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Увеличен размер социального налогового вычета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351" y="1805713"/>
            <a:ext cx="7055671" cy="23403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74903" y="1880358"/>
            <a:ext cx="417143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С 2024 года освободить от подоходного налога можно будет уже не 120 000, а </a:t>
            </a:r>
            <a:r>
              <a:rPr lang="ru-RU" b="1" dirty="0">
                <a:solidFill>
                  <a:srgbClr val="0070C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</a:rPr>
              <a:t>150 000</a:t>
            </a: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 </a:t>
            </a:r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рублей. </a:t>
            </a:r>
          </a:p>
          <a:p>
            <a:endParaRPr lang="ru-RU" sz="1000" dirty="0"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Таким </a:t>
            </a: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образом, максимальная сумма возврата вырастет с 15 600 до </a:t>
            </a:r>
            <a:r>
              <a:rPr lang="ru-RU" b="1" dirty="0">
                <a:solidFill>
                  <a:srgbClr val="0070C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</a:rPr>
              <a:t>19 500</a:t>
            </a: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</a:rPr>
              <a:t> рублей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0351" y="4491353"/>
            <a:ext cx="75222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Воспользоваться налоговой льготой удастся, если в 2024 году вы </a:t>
            </a:r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оплатите:</a:t>
            </a:r>
            <a:endParaRPr lang="ru-RU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обучение;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лечение или добровольное медицинское страхование;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добровольное страхование жизни сроком от 5 лет;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занятия спортом.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013389" y="5432703"/>
            <a:ext cx="21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 Подробнее здесь: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869" y="5432703"/>
            <a:ext cx="993600" cy="99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1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0351" y="1061024"/>
            <a:ext cx="11485984" cy="83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Время на отказ от </a:t>
            </a:r>
            <a:r>
              <a:rPr lang="ru-RU" sz="3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допуслуг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 кредитам и займам </a:t>
            </a: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увеличен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14 до 30 дней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879" y="2267009"/>
            <a:ext cx="5576672" cy="24174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18988" y="2168480"/>
            <a:ext cx="49949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С 21 января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любые ненужные услуги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, которые вам продали вместе с кредитом или займом,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можно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отменить в течение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 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30 дней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. </a:t>
            </a:r>
          </a:p>
          <a:p>
            <a:endParaRPr lang="ru-RU" dirty="0"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ru-RU" dirty="0" smtClean="0"/>
              <a:t>Банки </a:t>
            </a:r>
            <a:r>
              <a:rPr lang="ru-RU" dirty="0"/>
              <a:t>и МФО 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обязаны</a:t>
            </a:r>
            <a:r>
              <a:rPr lang="ru-RU" dirty="0"/>
              <a:t> включать цену всех платных сервисов в полную стоимость кредита (ПСК)</a:t>
            </a:r>
            <a:endParaRPr lang="ru-RU" dirty="0">
              <a:latin typeface="Arial" panose="020B0604020202020204" pitchFamily="34" charset="0"/>
              <a:ea typeface="Microsoft Sans Serif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5183" y="5149986"/>
            <a:ext cx="9016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Какие хитрости используют банки и МФО, чтобы продать дополнительные сервисы, и как не попасться на уловки, читайте в текстах 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«Хочу взять кредит. Какого подвоха можно ждать от менеджеров</a:t>
            </a:r>
            <a:r>
              <a:rPr lang="ru-RU" u="sng" dirty="0" smtClean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?»: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3571" y="5232685"/>
            <a:ext cx="1024173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996" y="2316310"/>
            <a:ext cx="6152416" cy="24415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11485984" cy="83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1 февраля банки обязаны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напоминать об окончании срока вклада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08237" y="2490186"/>
            <a:ext cx="4911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Оповещение от банка должно прийти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минимум за 5 дней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 до завершения 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срока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11204" y="53999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О том, как выбрать самый выгодный вариант хранения денег в банке, читайте в статье 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«Как выбрать вклад»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8676" y="5405486"/>
            <a:ext cx="1008393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11485984" cy="46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 2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марта </a:t>
            </a: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появились 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короткие полисы ОСАГО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639" y="2060965"/>
            <a:ext cx="5650790" cy="26399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28318" y="1747970"/>
            <a:ext cx="4575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Автовладельцы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 могут оформить ОСАГО на срок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от одного дня до трех месяцев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8318" y="3638539"/>
            <a:ext cx="4827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Для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 новых краткосрочных договоров 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(менее 3 месяцев) компании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будут сами устанавливать коэффициент для расчета цены страховки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28318" y="2566460"/>
            <a:ext cx="5246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Цена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годового полиса с сокращенным периодом пользования 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(от 3 месяцев) определяется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по единым коэффициентам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57127" y="53655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Что влияет на стоимость автостраховок, читайте в тексте 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«Как рассчитывают цену полиса ОСАГО»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0890" y="5356451"/>
            <a:ext cx="978952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5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11485984" cy="83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Онлайн-переводы между своими счетами в разных банках стали бесплатными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777" y="2245699"/>
            <a:ext cx="5874990" cy="25962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26897" y="2352974"/>
            <a:ext cx="47617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С 1 мая 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отменена комиссия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за переводы самому себе из одного банка в другой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в пределах 30 млн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рублей в 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месяц </a:t>
            </a:r>
          </a:p>
          <a:p>
            <a:endParaRPr lang="ru-RU" sz="1000" dirty="0"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Бесплатно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отправлять деньги можно 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через </a:t>
            </a:r>
            <a:r>
              <a:rPr lang="ru-RU" dirty="0">
                <a:latin typeface="Arial" panose="020B0604020202020204" pitchFamily="34" charset="0"/>
                <a:ea typeface="Microsoft Sans Serif" panose="020B0604020202020204" pitchFamily="34" charset="0"/>
              </a:rPr>
              <a:t>мобильный или </a:t>
            </a:r>
            <a:r>
              <a:rPr lang="ru-RU" dirty="0" smtClean="0">
                <a:latin typeface="Arial" panose="020B0604020202020204" pitchFamily="34" charset="0"/>
                <a:ea typeface="Microsoft Sans Serif" panose="020B0604020202020204" pitchFamily="34" charset="0"/>
              </a:rPr>
              <a:t>интернет-банк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8972" y="5391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Обо всех способах переводов, в том числе бесплатных, читайте в 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этой </a:t>
            </a:r>
            <a:r>
              <a:rPr lang="ru-RU" u="sng" dirty="0" smtClean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статье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3010" y="5400865"/>
            <a:ext cx="983859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11436653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Банки обязаны тормозить переводы </a:t>
            </a: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 </a:t>
            </a: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мошеннические счета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94" y="2015413"/>
            <a:ext cx="5872570" cy="26997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28318" y="1911226"/>
            <a:ext cx="531222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С 25 июля все банки, прежде чем провести перевод денег, 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должны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проверить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 номер карты или счета получателя и убедиться, что их нет в базе реквизитов, которые уже засветились в мошеннических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схемах</a:t>
            </a:r>
          </a:p>
          <a:p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Если банк не проведет проверку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– то должен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будет вернуть клиенту всю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сумму</a:t>
            </a:r>
          </a:p>
          <a:p>
            <a:endParaRPr lang="ru-RU" sz="10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Срок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возврата — до 30 календарных дней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со дня подачи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пострадавшим заявления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банк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43942" y="5320109"/>
            <a:ext cx="7075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Подробнее о том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«Что делать, если с Вашей карты украли 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деньги»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вы узнаете из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этой статьи: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0280" y="5409255"/>
            <a:ext cx="1013178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11485984" cy="46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Вернуть деньги из обанкротившегося банка можно </a:t>
            </a: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онлайн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974" y="1734393"/>
            <a:ext cx="3924725" cy="38935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54350" y="1927046"/>
            <a:ext cx="6064899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С 19 марта, если у вашего банка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отозвали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лицензию, получить компенсацию по счетам и вкладам можно не выходя из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дома </a:t>
            </a:r>
          </a:p>
          <a:p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Выплату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можно запросить через сайт АСВ или портал «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</a:rPr>
              <a:t>Госуслуги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АСВ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перечислит деньги на счет, который вы укажете в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заявлении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42113" y="4427579"/>
            <a:ext cx="6777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Государство гарантирует возврат до 1,4 млн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рублей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по всем вашим счетам и вкладам в одном банке, </a:t>
            </a:r>
            <a:endParaRPr lang="ru-RU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по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 счетам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эскроу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 10 млн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рублей.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88034" y="5627908"/>
            <a:ext cx="21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 Подробнее здесь: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0944" y="5627908"/>
            <a:ext cx="993600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27740-3F1B-4AEF-9FDF-75CD1998E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2917" r="49044"/>
          <a:stretch/>
        </p:blipFill>
        <p:spPr>
          <a:xfrm>
            <a:off x="232824" y="243709"/>
            <a:ext cx="1698424" cy="575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869" y="281582"/>
            <a:ext cx="1401751" cy="4994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3894" y="1114005"/>
            <a:ext cx="9915763" cy="83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90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Финансовые компании обязаны быстрее отвечать на жалобы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360" y="1950581"/>
            <a:ext cx="5623526" cy="27733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84302" y="2027842"/>
            <a:ext cx="500431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С 1 июля для банков, брокеров, страховщиков и других финансовых организаций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действуют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 новые правила общения с 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клиентами</a:t>
            </a:r>
          </a:p>
          <a:p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Компания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должна дать развернутый ответ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на обращение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течение 15 рабочих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дней</a:t>
            </a:r>
          </a:p>
          <a:p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сложных случаях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время ответа разрешается увеличить до 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25 рабочих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дней</a:t>
            </a:r>
            <a:endParaRPr lang="ru-RU" sz="16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43942" y="5320109"/>
            <a:ext cx="70757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Куда обращаться, когда компания не выполняет обязательства или предоставляет некачественные услуги, вы узнаете из статьи </a:t>
            </a:r>
            <a:r>
              <a:rPr lang="ru-RU" u="sng" dirty="0">
                <a:solidFill>
                  <a:srgbClr val="1070A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«Что делать, если ваши права нарушены»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9657" y="5377528"/>
            <a:ext cx="991183" cy="9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7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206</Words>
  <Application>Microsoft Office PowerPoint</Application>
  <PresentationFormat>Широкоэкранный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Microsoft Sans Serif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Олейник Андрей Борисович</cp:lastModifiedBy>
  <cp:revision>136</cp:revision>
  <dcterms:created xsi:type="dcterms:W3CDTF">2017-08-21T13:11:19Z</dcterms:created>
  <dcterms:modified xsi:type="dcterms:W3CDTF">2024-09-17T14:03:11Z</dcterms:modified>
</cp:coreProperties>
</file>